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0" r:id="rId1"/>
  </p:sldMasterIdLst>
  <p:sldIdLst>
    <p:sldId id="257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8" r:id="rId29"/>
    <p:sldId id="287" r:id="rId30"/>
    <p:sldId id="289" r:id="rId3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80" d="100"/>
          <a:sy n="80" d="100"/>
        </p:scale>
        <p:origin x="-90" y="-8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63CC30-1291-4E0C-8211-4CCBBD9DDE9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D123C754-165F-4783-8789-70303C693D77}">
      <dgm:prSet/>
      <dgm:spPr/>
      <dgm:t>
        <a:bodyPr/>
        <a:lstStyle/>
        <a:p>
          <a:pPr rtl="0"/>
          <a:r>
            <a:rPr lang="pl-PL" b="1" smtClean="0"/>
            <a:t>Technika Katowickie</a:t>
          </a:r>
          <a:endParaRPr lang="pl-PL"/>
        </a:p>
      </dgm:t>
    </dgm:pt>
    <dgm:pt modelId="{E9DE6E41-6A29-43FF-A3B3-4800FCB4ED5B}" type="parTrans" cxnId="{52B2A101-462E-4503-B462-BE029E291F78}">
      <dgm:prSet/>
      <dgm:spPr/>
      <dgm:t>
        <a:bodyPr/>
        <a:lstStyle/>
        <a:p>
          <a:endParaRPr lang="pl-PL"/>
        </a:p>
      </dgm:t>
    </dgm:pt>
    <dgm:pt modelId="{1C5D095D-0AEB-4436-9EF9-00FF59CABDAD}" type="sibTrans" cxnId="{52B2A101-462E-4503-B462-BE029E291F78}">
      <dgm:prSet/>
      <dgm:spPr/>
      <dgm:t>
        <a:bodyPr/>
        <a:lstStyle/>
        <a:p>
          <a:endParaRPr lang="pl-PL"/>
        </a:p>
      </dgm:t>
    </dgm:pt>
    <dgm:pt modelId="{3D25F69E-8BAC-4B26-9509-41076F076F33}" type="pres">
      <dgm:prSet presAssocID="{D163CC30-1291-4E0C-8211-4CCBBD9DDE9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B217274-4E1B-44A8-89B2-4684D4B9A8E9}" type="pres">
      <dgm:prSet presAssocID="{D123C754-165F-4783-8789-70303C693D7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23F56E5-102F-497F-BBDC-6A27428AC456}" type="presOf" srcId="{D123C754-165F-4783-8789-70303C693D77}" destId="{CB217274-4E1B-44A8-89B2-4684D4B9A8E9}" srcOrd="0" destOrd="0" presId="urn:microsoft.com/office/officeart/2005/8/layout/vList2"/>
    <dgm:cxn modelId="{52B2A101-462E-4503-B462-BE029E291F78}" srcId="{D163CC30-1291-4E0C-8211-4CCBBD9DDE99}" destId="{D123C754-165F-4783-8789-70303C693D77}" srcOrd="0" destOrd="0" parTransId="{E9DE6E41-6A29-43FF-A3B3-4800FCB4ED5B}" sibTransId="{1C5D095D-0AEB-4436-9EF9-00FF59CABDAD}"/>
    <dgm:cxn modelId="{090C9E0C-EE60-485D-9695-751B0C2101A5}" type="presOf" srcId="{D163CC30-1291-4E0C-8211-4CCBBD9DDE99}" destId="{3D25F69E-8BAC-4B26-9509-41076F076F33}" srcOrd="0" destOrd="0" presId="urn:microsoft.com/office/officeart/2005/8/layout/vList2"/>
    <dgm:cxn modelId="{B8BA82FF-A6C8-441A-B320-F0D1C27C3172}" type="presParOf" srcId="{3D25F69E-8BAC-4B26-9509-41076F076F33}" destId="{CB217274-4E1B-44A8-89B2-4684D4B9A8E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217274-4E1B-44A8-89B2-4684D4B9A8E9}">
      <dsp:nvSpPr>
        <dsp:cNvPr id="0" name=""/>
        <dsp:cNvSpPr/>
      </dsp:nvSpPr>
      <dsp:spPr>
        <a:xfrm>
          <a:off x="0" y="860134"/>
          <a:ext cx="9591096" cy="1559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6500" b="1" kern="1200" smtClean="0"/>
            <a:t>Technika Katowickie</a:t>
          </a:r>
          <a:endParaRPr lang="pl-PL" sz="6500" kern="1200"/>
        </a:p>
      </dsp:txBody>
      <dsp:txXfrm>
        <a:off x="0" y="860134"/>
        <a:ext cx="9591096" cy="15590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656DA-DA55-4903-9CED-8830441E1566}" type="datetimeFigureOut">
              <a:rPr lang="pl-PL" smtClean="0"/>
              <a:pPr/>
              <a:t>2020-04-28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DE301-6805-4561-A16A-194EE6F7DF0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604713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656DA-DA55-4903-9CED-8830441E1566}" type="datetimeFigureOut">
              <a:rPr lang="pl-PL" smtClean="0"/>
              <a:pPr/>
              <a:t>2020-04-28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DE301-6805-4561-A16A-194EE6F7DF0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812439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656DA-DA55-4903-9CED-8830441E1566}" type="datetimeFigureOut">
              <a:rPr lang="pl-PL" smtClean="0"/>
              <a:pPr/>
              <a:t>2020-04-28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DE301-6805-4561-A16A-194EE6F7DF0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443106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656DA-DA55-4903-9CED-8830441E1566}" type="datetimeFigureOut">
              <a:rPr lang="pl-PL" smtClean="0"/>
              <a:pPr/>
              <a:t>2020-04-28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DE301-6805-4561-A16A-194EE6F7DF0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523104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656DA-DA55-4903-9CED-8830441E1566}" type="datetimeFigureOut">
              <a:rPr lang="pl-PL" smtClean="0"/>
              <a:pPr/>
              <a:t>2020-04-28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DE301-6805-4561-A16A-194EE6F7DF0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047372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656DA-DA55-4903-9CED-8830441E1566}" type="datetimeFigureOut">
              <a:rPr lang="pl-PL" smtClean="0"/>
              <a:pPr/>
              <a:t>2020-04-28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DE301-6805-4561-A16A-194EE6F7DF0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269238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656DA-DA55-4903-9CED-8830441E1566}" type="datetimeFigureOut">
              <a:rPr lang="pl-PL" smtClean="0"/>
              <a:pPr/>
              <a:t>2020-04-28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DE301-6805-4561-A16A-194EE6F7DF0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823292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656DA-DA55-4903-9CED-8830441E1566}" type="datetimeFigureOut">
              <a:rPr lang="pl-PL" smtClean="0"/>
              <a:pPr/>
              <a:t>2020-04-28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DE301-6805-4561-A16A-194EE6F7DF0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087040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656DA-DA55-4903-9CED-8830441E1566}" type="datetimeFigureOut">
              <a:rPr lang="pl-PL" smtClean="0"/>
              <a:pPr/>
              <a:t>2020-04-28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DE301-6805-4561-A16A-194EE6F7DF0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185101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656DA-DA55-4903-9CED-8830441E1566}" type="datetimeFigureOut">
              <a:rPr lang="pl-PL" smtClean="0"/>
              <a:pPr/>
              <a:t>2020-04-28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A26DE301-6805-4561-A16A-194EE6F7DF0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122642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656DA-DA55-4903-9CED-8830441E1566}" type="datetimeFigureOut">
              <a:rPr lang="pl-PL" smtClean="0"/>
              <a:pPr/>
              <a:t>2020-04-28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DE301-6805-4561-A16A-194EE6F7DF0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124040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656DA-DA55-4903-9CED-8830441E1566}" type="datetimeFigureOut">
              <a:rPr lang="pl-PL" smtClean="0"/>
              <a:pPr/>
              <a:t>2020-04-28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DE301-6805-4561-A16A-194EE6F7DF0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289638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656DA-DA55-4903-9CED-8830441E1566}" type="datetimeFigureOut">
              <a:rPr lang="pl-PL" smtClean="0"/>
              <a:pPr/>
              <a:t>2020-04-28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DE301-6805-4561-A16A-194EE6F7DF0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380996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656DA-DA55-4903-9CED-8830441E1566}" type="datetimeFigureOut">
              <a:rPr lang="pl-PL" smtClean="0"/>
              <a:pPr/>
              <a:t>2020-04-28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DE301-6805-4561-A16A-194EE6F7DF0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336452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656DA-DA55-4903-9CED-8830441E1566}" type="datetimeFigureOut">
              <a:rPr lang="pl-PL" smtClean="0"/>
              <a:pPr/>
              <a:t>2020-04-28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DE301-6805-4561-A16A-194EE6F7DF0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198014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656DA-DA55-4903-9CED-8830441E1566}" type="datetimeFigureOut">
              <a:rPr lang="pl-PL" smtClean="0"/>
              <a:pPr/>
              <a:t>2020-04-28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DE301-6805-4561-A16A-194EE6F7DF0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074191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656DA-DA55-4903-9CED-8830441E1566}" type="datetimeFigureOut">
              <a:rPr lang="pl-PL" smtClean="0"/>
              <a:pPr/>
              <a:t>2020-04-28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DE301-6805-4561-A16A-194EE6F7DF0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140531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04656DA-DA55-4903-9CED-8830441E1566}" type="datetimeFigureOut">
              <a:rPr lang="pl-PL" smtClean="0"/>
              <a:pPr/>
              <a:t>2020-04-28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26DE301-6805-4561-A16A-194EE6F7DF0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762309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  <p:sldLayoutId id="2147483992" r:id="rId12"/>
    <p:sldLayoutId id="2147483993" r:id="rId13"/>
    <p:sldLayoutId id="2147483994" r:id="rId14"/>
    <p:sldLayoutId id="2147483995" r:id="rId15"/>
    <p:sldLayoutId id="2147483996" r:id="rId16"/>
    <p:sldLayoutId id="214748399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zsz3.pl/" TargetMode="Externa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touczelnie.pl/artykul/3016/Technika-w-Katowicach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2787686820"/>
              </p:ext>
            </p:extLst>
          </p:nvPr>
        </p:nvGraphicFramePr>
        <p:xfrm>
          <a:off x="1911927" y="716974"/>
          <a:ext cx="9591096" cy="3279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717749" y="3996268"/>
            <a:ext cx="6987645" cy="1388534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>
                <a:latin typeface="Bahnschrift SemiBold Condensed" panose="020B0502040204020203" pitchFamily="34" charset="0"/>
              </a:rPr>
              <a:t>Krótki przewodnik po placówkach technicznych w naszym mieście</a:t>
            </a:r>
            <a:endParaRPr lang="pl-PL" sz="2800" dirty="0"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411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84312" y="1683328"/>
            <a:ext cx="3549121" cy="1371600"/>
          </a:xfrm>
        </p:spPr>
        <p:txBody>
          <a:bodyPr/>
          <a:lstStyle/>
          <a:p>
            <a:r>
              <a:rPr lang="pl-PL" dirty="0">
                <a:latin typeface="Bahnschrift SemiBold Condensed" panose="020B0502040204020203" pitchFamily="34" charset="0"/>
              </a:rPr>
              <a:t>Osiągnięcia szkoły:</a:t>
            </a:r>
            <a:br>
              <a:rPr lang="pl-PL" dirty="0">
                <a:latin typeface="Bahnschrift SemiBold Condensed" panose="020B0502040204020203" pitchFamily="34" charset="0"/>
              </a:rPr>
            </a:br>
            <a:endParaRPr lang="pl-PL" dirty="0">
              <a:latin typeface="Bahnschrift SemiBold Condensed" panose="020B0502040204020203" pitchFamily="34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 fontScale="70000" lnSpcReduction="20000"/>
          </a:bodyPr>
          <a:lstStyle/>
          <a:p>
            <a:pPr lvl="0" algn="l" fontAlgn="base"/>
            <a:r>
              <a:rPr lang="pl-PL" b="1" dirty="0">
                <a:latin typeface="Bahnschrift SemiBold Condensed" panose="020B0502040204020203" pitchFamily="34" charset="0"/>
              </a:rPr>
              <a:t>10 miejsce w Rankingu Techników Katowice 2020</a:t>
            </a:r>
          </a:p>
          <a:p>
            <a:pPr lvl="0" algn="l" fontAlgn="base"/>
            <a:r>
              <a:rPr lang="pl-PL" b="1" dirty="0">
                <a:latin typeface="Bahnschrift SemiBold Condensed" panose="020B0502040204020203" pitchFamily="34" charset="0"/>
              </a:rPr>
              <a:t>10 miejsce w Rankingu Techników Katowice 2019</a:t>
            </a:r>
          </a:p>
          <a:p>
            <a:pPr lvl="0" algn="l" fontAlgn="base"/>
            <a:r>
              <a:rPr lang="pl-PL" b="1" dirty="0">
                <a:latin typeface="Bahnschrift SemiBold Condensed" panose="020B0502040204020203" pitchFamily="34" charset="0"/>
              </a:rPr>
              <a:t>8 miejsce w Rankingu Techników Katowice </a:t>
            </a:r>
            <a:r>
              <a:rPr lang="pl-PL" b="1" dirty="0" smtClean="0">
                <a:latin typeface="Bahnschrift SemiBold Condensed" panose="020B0502040204020203" pitchFamily="34" charset="0"/>
              </a:rPr>
              <a:t>2018</a:t>
            </a:r>
          </a:p>
          <a:p>
            <a:pPr lvl="0" algn="l" fontAlgn="base"/>
            <a:r>
              <a:rPr lang="pl-PL" b="1" dirty="0" smtClean="0">
                <a:latin typeface="Bahnschrift SemiBold Condensed" panose="020B0502040204020203" pitchFamily="34" charset="0"/>
              </a:rPr>
              <a:t>11 miejsce w Rankingu Techników Matematyka Katowice 2018</a:t>
            </a:r>
          </a:p>
          <a:p>
            <a:pPr lvl="0" algn="l" fontAlgn="base"/>
            <a:r>
              <a:rPr lang="pl-PL" b="1" dirty="0" smtClean="0">
                <a:latin typeface="Bahnschrift SemiBold Condensed" panose="020B0502040204020203" pitchFamily="34" charset="0"/>
              </a:rPr>
              <a:t>11 </a:t>
            </a:r>
            <a:r>
              <a:rPr lang="pl-PL" b="1" dirty="0">
                <a:latin typeface="Bahnschrift SemiBold Condensed" panose="020B0502040204020203" pitchFamily="34" charset="0"/>
              </a:rPr>
              <a:t>miejsce w Rankingu Techników Katowice 2017</a:t>
            </a:r>
          </a:p>
          <a:p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5490633" y="716973"/>
            <a:ext cx="6240990" cy="5261263"/>
          </a:xfrm>
        </p:spPr>
        <p:txBody>
          <a:bodyPr>
            <a:normAutofit fontScale="77500" lnSpcReduction="20000"/>
          </a:bodyPr>
          <a:lstStyle/>
          <a:p>
            <a:pPr marL="0" indent="0">
              <a:buClrTx/>
              <a:buNone/>
            </a:pPr>
            <a:r>
              <a:rPr lang="pl-PL" sz="2200" dirty="0" smtClean="0">
                <a:latin typeface="Bahnschrift SemiBold Condensed" panose="020B0502040204020203" pitchFamily="34" charset="0"/>
              </a:rPr>
              <a:t>Atuty szkoły:</a:t>
            </a:r>
            <a:endParaRPr lang="pl-PL" sz="2200" dirty="0">
              <a:latin typeface="Bahnschrift SemiBold Condensed" panose="020B0502040204020203" pitchFamily="34" charset="0"/>
            </a:endParaRPr>
          </a:p>
          <a:p>
            <a:pPr lvl="0">
              <a:buClrTx/>
            </a:pPr>
            <a:r>
              <a:rPr lang="pl-PL" sz="2200" dirty="0">
                <a:latin typeface="Bahnschrift SemiBold Condensed" panose="020B0502040204020203" pitchFamily="34" charset="0"/>
              </a:rPr>
              <a:t>praktyki zawodowe w najlepszych restauracjach regionu a także firmach logistycznych i porcie lotniczym w Pyrzowicach </a:t>
            </a:r>
          </a:p>
          <a:p>
            <a:pPr lvl="0">
              <a:buClrTx/>
            </a:pPr>
            <a:r>
              <a:rPr lang="pl-PL" sz="2200" dirty="0">
                <a:latin typeface="Bahnschrift SemiBold Condensed" panose="020B0502040204020203" pitchFamily="34" charset="0"/>
              </a:rPr>
              <a:t> praktyki zagraniczne o zagraniczne staże dla absolwentów </a:t>
            </a:r>
          </a:p>
          <a:p>
            <a:pPr lvl="0">
              <a:buClrTx/>
            </a:pPr>
            <a:r>
              <a:rPr lang="pl-PL" sz="2200" dirty="0">
                <a:latin typeface="Bahnschrift SemiBold Condensed" panose="020B0502040204020203" pitchFamily="34" charset="0"/>
              </a:rPr>
              <a:t> sukcesy w ogólnopolskich konkursach gastronomicznych i </a:t>
            </a:r>
            <a:r>
              <a:rPr lang="pl-PL" sz="2200" dirty="0" smtClean="0">
                <a:latin typeface="Bahnschrift SemiBold Condensed" panose="020B0502040204020203" pitchFamily="34" charset="0"/>
              </a:rPr>
              <a:t> barmańskich  </a:t>
            </a:r>
            <a:endParaRPr lang="pl-PL" sz="2200" dirty="0">
              <a:latin typeface="Bahnschrift SemiBold Condensed" panose="020B0502040204020203" pitchFamily="34" charset="0"/>
            </a:endParaRPr>
          </a:p>
          <a:p>
            <a:pPr lvl="0">
              <a:buClrTx/>
            </a:pPr>
            <a:r>
              <a:rPr lang="pl-PL" sz="2200" dirty="0">
                <a:latin typeface="Bahnschrift SemiBold Condensed" panose="020B0502040204020203" pitchFamily="34" charset="0"/>
              </a:rPr>
              <a:t> udział w projektach międzynarodowych </a:t>
            </a:r>
          </a:p>
          <a:p>
            <a:pPr lvl="0">
              <a:buClrTx/>
            </a:pPr>
            <a:r>
              <a:rPr lang="pl-PL" sz="2200" dirty="0">
                <a:latin typeface="Bahnschrift SemiBold Condensed" panose="020B0502040204020203" pitchFamily="34" charset="0"/>
              </a:rPr>
              <a:t> nowoczesne pracownie technologiczne </a:t>
            </a:r>
          </a:p>
          <a:p>
            <a:pPr lvl="0">
              <a:buClrTx/>
            </a:pPr>
            <a:r>
              <a:rPr lang="pl-PL" sz="2200" dirty="0">
                <a:latin typeface="Bahnschrift SemiBold Condensed" panose="020B0502040204020203" pitchFamily="34" charset="0"/>
              </a:rPr>
              <a:t> warsztaty prowadzone przez cenionych szefów kuchni </a:t>
            </a:r>
          </a:p>
          <a:p>
            <a:pPr lvl="0">
              <a:buClrTx/>
            </a:pPr>
            <a:r>
              <a:rPr lang="pl-PL" sz="2200" dirty="0">
                <a:latin typeface="Bahnschrift SemiBold Condensed" panose="020B0502040204020203" pitchFamily="34" charset="0"/>
              </a:rPr>
              <a:t> możliwość uczestnictwa w szkoleniach </a:t>
            </a:r>
            <a:r>
              <a:rPr lang="pl-PL" sz="2200" dirty="0" err="1">
                <a:latin typeface="Bahnschrift SemiBold Condensed" panose="020B0502040204020203" pitchFamily="34" charset="0"/>
              </a:rPr>
              <a:t>baristycznych</a:t>
            </a:r>
            <a:r>
              <a:rPr lang="pl-PL" sz="2200" dirty="0">
                <a:latin typeface="Bahnschrift SemiBold Condensed" panose="020B0502040204020203" pitchFamily="34" charset="0"/>
              </a:rPr>
              <a:t> i barmańskich </a:t>
            </a:r>
          </a:p>
          <a:p>
            <a:pPr lvl="0">
              <a:buClrTx/>
            </a:pPr>
            <a:r>
              <a:rPr lang="pl-PL" sz="2200" dirty="0">
                <a:latin typeface="Bahnschrift SemiBold Condensed" panose="020B0502040204020203" pitchFamily="34" charset="0"/>
              </a:rPr>
              <a:t> wysoka zdawalność egzaminów zawodowych </a:t>
            </a:r>
          </a:p>
          <a:p>
            <a:pPr lvl="0">
              <a:buClrTx/>
            </a:pPr>
            <a:r>
              <a:rPr lang="pl-PL" sz="2200" dirty="0">
                <a:latin typeface="Bahnschrift SemiBold Condensed" panose="020B0502040204020203" pitchFamily="34" charset="0"/>
              </a:rPr>
              <a:t> bogata propozycja zajęć pozalekcyjnych </a:t>
            </a:r>
          </a:p>
          <a:p>
            <a:pPr lvl="0">
              <a:buClrTx/>
            </a:pPr>
            <a:r>
              <a:rPr lang="pl-PL" sz="2200" dirty="0">
                <a:latin typeface="Bahnschrift SemiBold Condensed" panose="020B0502040204020203" pitchFamily="34" charset="0"/>
              </a:rPr>
              <a:t> miła, przyjazna atmosfera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6287780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84312" y="1371600"/>
            <a:ext cx="3549121" cy="1600200"/>
          </a:xfrm>
        </p:spPr>
        <p:txBody>
          <a:bodyPr>
            <a:noAutofit/>
          </a:bodyPr>
          <a:lstStyle/>
          <a:p>
            <a:r>
              <a:rPr lang="pl-PL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Bahnschrift SemiBold Condensed" panose="020B0502040204020203" pitchFamily="34" charset="0"/>
              </a:rPr>
              <a:t>TECHNIKUM NR 4 IM. POWSTAŃCÓW ŚLĄSKICH W ZSTIO NR 2</a:t>
            </a:r>
            <a:r>
              <a:rPr lang="pl-PL" dirty="0">
                <a:latin typeface="Bahnschrift SemiBold Condensed" panose="020B0502040204020203" pitchFamily="34" charset="0"/>
              </a:rPr>
              <a:t/>
            </a:r>
            <a:br>
              <a:rPr lang="pl-PL" dirty="0">
                <a:latin typeface="Bahnschrift SemiBold Condensed" panose="020B0502040204020203" pitchFamily="34" charset="0"/>
              </a:rPr>
            </a:br>
            <a:endParaRPr lang="pl-PL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03597" y="810490"/>
            <a:ext cx="6240990" cy="5105401"/>
          </a:xfrm>
        </p:spPr>
        <p:txBody>
          <a:bodyPr/>
          <a:lstStyle/>
          <a:p>
            <a:pPr marL="0" indent="0">
              <a:buNone/>
            </a:pPr>
            <a:r>
              <a:rPr lang="pl-PL" sz="2400" u="sng" dirty="0">
                <a:latin typeface="Bahnschrift SemiBold Condensed" panose="020B0502040204020203" pitchFamily="34" charset="0"/>
              </a:rPr>
              <a:t>Kształci w następujących zawodach</a:t>
            </a:r>
            <a:r>
              <a:rPr lang="pl-PL" sz="2400" u="sng" dirty="0" smtClean="0">
                <a:latin typeface="Bahnschrift SemiBold Condensed" panose="020B0502040204020203" pitchFamily="34" charset="0"/>
              </a:rPr>
              <a:t>:</a:t>
            </a:r>
          </a:p>
          <a:p>
            <a:pPr marL="0" indent="0">
              <a:buNone/>
            </a:pPr>
            <a:endParaRPr lang="pl-PL" sz="2400" u="sng" dirty="0" smtClean="0">
              <a:latin typeface="Bahnschrift SemiBold Condensed" panose="020B0502040204020203" pitchFamily="34" charset="0"/>
            </a:endParaRPr>
          </a:p>
          <a:p>
            <a:pPr marL="457200" indent="-457200">
              <a:buClr>
                <a:schemeClr val="accent1"/>
              </a:buClr>
              <a:buFont typeface="+mj-lt"/>
              <a:buAutoNum type="arabicPeriod"/>
            </a:pPr>
            <a:r>
              <a:rPr lang="pl-PL" b="1" dirty="0">
                <a:latin typeface="Bahnschrift SemiBold Condensed" panose="020B0502040204020203" pitchFamily="34" charset="0"/>
              </a:rPr>
              <a:t>T</a:t>
            </a:r>
            <a:r>
              <a:rPr lang="pl-PL" b="1" dirty="0" smtClean="0">
                <a:latin typeface="Bahnschrift SemiBold Condensed" panose="020B0502040204020203" pitchFamily="34" charset="0"/>
              </a:rPr>
              <a:t>echnik </a:t>
            </a:r>
            <a:r>
              <a:rPr lang="pl-PL" b="1" dirty="0">
                <a:latin typeface="Bahnschrift SemiBold Condensed" panose="020B0502040204020203" pitchFamily="34" charset="0"/>
              </a:rPr>
              <a:t>automatyk</a:t>
            </a:r>
            <a:r>
              <a:rPr lang="pl-PL" dirty="0">
                <a:latin typeface="Bahnschrift SemiBold Condensed" panose="020B0502040204020203" pitchFamily="34" charset="0"/>
              </a:rPr>
              <a:t> - fizyka, matematyka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rabicPeriod"/>
            </a:pPr>
            <a:r>
              <a:rPr lang="pl-PL" b="1" dirty="0">
                <a:latin typeface="Bahnschrift SemiBold Condensed" panose="020B0502040204020203" pitchFamily="34" charset="0"/>
              </a:rPr>
              <a:t>Technik energetyk </a:t>
            </a:r>
            <a:r>
              <a:rPr lang="pl-PL" dirty="0">
                <a:latin typeface="Bahnschrift SemiBold Condensed" panose="020B0502040204020203" pitchFamily="34" charset="0"/>
              </a:rPr>
              <a:t>- fizyka, </a:t>
            </a:r>
            <a:r>
              <a:rPr lang="pl-PL" dirty="0" smtClean="0">
                <a:latin typeface="Bahnschrift SemiBold Condensed" panose="020B0502040204020203" pitchFamily="34" charset="0"/>
              </a:rPr>
              <a:t>matematyka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rabicPeriod"/>
            </a:pPr>
            <a:r>
              <a:rPr lang="pl-PL" b="1" dirty="0">
                <a:latin typeface="Bahnschrift SemiBold Condensed" panose="020B0502040204020203" pitchFamily="34" charset="0"/>
              </a:rPr>
              <a:t>Technik elektryk </a:t>
            </a:r>
            <a:r>
              <a:rPr lang="pl-PL" dirty="0">
                <a:latin typeface="Bahnschrift SemiBold Condensed" panose="020B0502040204020203" pitchFamily="34" charset="0"/>
              </a:rPr>
              <a:t>- fizyka, </a:t>
            </a:r>
            <a:r>
              <a:rPr lang="pl-PL" dirty="0" smtClean="0">
                <a:latin typeface="Bahnschrift SemiBold Condensed" panose="020B0502040204020203" pitchFamily="34" charset="0"/>
              </a:rPr>
              <a:t>matematyka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rabicPeriod"/>
            </a:pPr>
            <a:r>
              <a:rPr lang="pl-PL" b="1" dirty="0">
                <a:latin typeface="Bahnschrift SemiBold Condensed" panose="020B0502040204020203" pitchFamily="34" charset="0"/>
              </a:rPr>
              <a:t>Technik ekonomista - </a:t>
            </a:r>
            <a:r>
              <a:rPr lang="pl-PL" dirty="0">
                <a:latin typeface="Bahnschrift SemiBold Condensed" panose="020B0502040204020203" pitchFamily="34" charset="0"/>
              </a:rPr>
              <a:t>geografia, matematyka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rabicPeriod"/>
            </a:pPr>
            <a:r>
              <a:rPr lang="pl-PL" b="1" dirty="0">
                <a:latin typeface="Bahnschrift SemiBold Condensed" panose="020B0502040204020203" pitchFamily="34" charset="0"/>
              </a:rPr>
              <a:t>Technik informatyk - </a:t>
            </a:r>
            <a:r>
              <a:rPr lang="pl-PL" dirty="0">
                <a:latin typeface="Bahnschrift SemiBold Condensed" panose="020B0502040204020203" pitchFamily="34" charset="0"/>
              </a:rPr>
              <a:t>informatyka, matematyka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rabicPeriod"/>
            </a:pPr>
            <a:r>
              <a:rPr lang="pl-PL" b="1" dirty="0">
                <a:latin typeface="Bahnschrift SemiBold Condensed" panose="020B0502040204020203" pitchFamily="34" charset="0"/>
              </a:rPr>
              <a:t>Technik programista </a:t>
            </a:r>
            <a:endParaRPr lang="pl-PL" dirty="0">
              <a:latin typeface="Bahnschrift SemiBold Condensed" panose="020B0502040204020203" pitchFamily="34" charset="0"/>
            </a:endParaRPr>
          </a:p>
          <a:p>
            <a:pPr marL="457200" indent="-457200">
              <a:buClr>
                <a:schemeClr val="accent1"/>
              </a:buClr>
              <a:buFont typeface="+mj-lt"/>
              <a:buAutoNum type="arabicPeriod"/>
            </a:pPr>
            <a:r>
              <a:rPr lang="pl-PL" b="1" dirty="0">
                <a:latin typeface="Bahnschrift SemiBold Condensed" panose="020B0502040204020203" pitchFamily="34" charset="0"/>
              </a:rPr>
              <a:t>Technik rachunkowości</a:t>
            </a:r>
            <a:endParaRPr lang="pl-PL" dirty="0">
              <a:latin typeface="Bahnschrift SemiBold Condensed" panose="020B0502040204020203" pitchFamily="34" charset="0"/>
            </a:endParaRP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algn="l" fontAlgn="base"/>
            <a:r>
              <a:rPr lang="pl-PL" dirty="0">
                <a:latin typeface="Bahnschrift SemiBold Condensed" panose="020B0502040204020203" pitchFamily="34" charset="0"/>
              </a:rPr>
              <a:t>Adres:</a:t>
            </a:r>
          </a:p>
          <a:p>
            <a:pPr algn="l"/>
            <a:r>
              <a:rPr lang="pl-PL" dirty="0">
                <a:latin typeface="Bahnschrift SemiBold Condensed" panose="020B0502040204020203" pitchFamily="34" charset="0"/>
              </a:rPr>
              <a:t>w Katowicach ul. Mikołowska 131, 40-592 Katowice </a:t>
            </a:r>
          </a:p>
          <a:p>
            <a:pPr algn="l" fontAlgn="base"/>
            <a:r>
              <a:rPr lang="pl-PL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Bahnschrift SemiBold Condensed" panose="020B0502040204020203" pitchFamily="34" charset="0"/>
              </a:rPr>
              <a:t>e-mail:sekretariat@zstio2.katowice.pl</a:t>
            </a:r>
          </a:p>
          <a:p>
            <a:pPr algn="l" fontAlgn="base"/>
            <a:r>
              <a:rPr lang="pl-PL" dirty="0">
                <a:latin typeface="Bahnschrift SemiBold Condensed" panose="020B0502040204020203" pitchFamily="34" charset="0"/>
              </a:rPr>
              <a:t>http://www.zstio2.katowice.pl/</a:t>
            </a:r>
          </a:p>
          <a:p>
            <a:pPr algn="l" fontAlgn="base"/>
            <a:r>
              <a:rPr lang="pl-PL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Bahnschrift SemiBold Condensed" panose="020B0502040204020203" pitchFamily="34" charset="0"/>
              </a:rPr>
              <a:t>Tel.:(32) 609-60-20</a:t>
            </a:r>
            <a:endParaRPr lang="pl-PL" dirty="0"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49141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737755"/>
          </a:xfrm>
        </p:spPr>
        <p:txBody>
          <a:bodyPr/>
          <a:lstStyle/>
          <a:p>
            <a:r>
              <a:rPr lang="pl-PL" dirty="0" smtClean="0"/>
              <a:t>Zalety szkoły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522025" y="581891"/>
            <a:ext cx="6068291" cy="5798126"/>
          </a:xfrm>
        </p:spPr>
        <p:txBody>
          <a:bodyPr>
            <a:normAutofit/>
          </a:bodyPr>
          <a:lstStyle/>
          <a:p>
            <a:pPr marL="342900" lvl="0" indent="-342900" algn="l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l-PL" dirty="0">
                <a:latin typeface="Bahnschrift SemiBold Condensed" panose="020B0502040204020203" pitchFamily="34" charset="0"/>
              </a:rPr>
              <a:t>wysokie wyniki uczniów na egzaminach maturalnych i zawodowych (tytuł „Brązowej Szkoły 2016”, „Srebrnej Szkoły 2017” w rankingu Perspektywy) </a:t>
            </a:r>
          </a:p>
          <a:p>
            <a:pPr marL="342900" lvl="0" indent="-342900" algn="l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l-PL" dirty="0">
                <a:latin typeface="Bahnschrift SemiBold Condensed" panose="020B0502040204020203" pitchFamily="34" charset="0"/>
              </a:rPr>
              <a:t>nowatorstwo w edukacji (Laur Mistrza Nowoczesnej Edukacji, Medal prof. im. St. </a:t>
            </a:r>
            <a:r>
              <a:rPr lang="pl-PL" dirty="0" err="1">
                <a:latin typeface="Bahnschrift SemiBold Condensed" panose="020B0502040204020203" pitchFamily="34" charset="0"/>
              </a:rPr>
              <a:t>Fryzego</a:t>
            </a:r>
            <a:r>
              <a:rPr lang="pl-PL" dirty="0">
                <a:latin typeface="Bahnschrift SemiBold Condensed" panose="020B0502040204020203" pitchFamily="34" charset="0"/>
              </a:rPr>
              <a:t>, Roboty Lego </a:t>
            </a:r>
            <a:r>
              <a:rPr lang="pl-PL" dirty="0" err="1">
                <a:latin typeface="Bahnschrift SemiBold Condensed" panose="020B0502040204020203" pitchFamily="34" charset="0"/>
              </a:rPr>
              <a:t>Mindstorms</a:t>
            </a:r>
            <a:r>
              <a:rPr lang="pl-PL" dirty="0">
                <a:latin typeface="Bahnschrift SemiBold Condensed" panose="020B0502040204020203" pitchFamily="34" charset="0"/>
              </a:rPr>
              <a:t>, branżowe symulacje biznesowe)</a:t>
            </a:r>
          </a:p>
          <a:p>
            <a:pPr marL="342900" lvl="0" indent="-342900" algn="l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l-PL" dirty="0">
                <a:latin typeface="Bahnschrift SemiBold Condensed" panose="020B0502040204020203" pitchFamily="34" charset="0"/>
              </a:rPr>
              <a:t> sukcesy w konkursach zawodowych i sportowych (laureat XLIV Olimpiady Wiedzy Technicznej, I miejsce w Olimpiadzie Innowacji Technicznych i Wynalazczości,</a:t>
            </a:r>
          </a:p>
          <a:p>
            <a:pPr marL="342900" lvl="0" indent="-342900" algn="l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l-PL" dirty="0">
                <a:latin typeface="Bahnschrift SemiBold Condensed" panose="020B0502040204020203" pitchFamily="34" charset="0"/>
              </a:rPr>
              <a:t>uprawnienia i certyfikaty zawodowe (KSAPL, CISCO, SIMP, UDT</a:t>
            </a:r>
          </a:p>
          <a:p>
            <a:pPr marL="342900" lvl="0" indent="-342900" algn="l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l-PL" dirty="0">
                <a:latin typeface="Bahnschrift SemiBold Condensed" panose="020B0502040204020203" pitchFamily="34" charset="0"/>
              </a:rPr>
              <a:t> praktyki zawodowe za granicą (program ERASMUS+)</a:t>
            </a:r>
          </a:p>
          <a:p>
            <a:pPr marL="342900" lvl="0" indent="-342900" algn="l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l-PL" dirty="0">
                <a:latin typeface="Bahnschrift SemiBold Condensed" panose="020B0502040204020203" pitchFamily="34" charset="0"/>
              </a:rPr>
              <a:t> sukcesy w konkursach zawodowych i sportowych (laureat XLIV Olimpiady Wiedzy Technicznej, I miejsce w Olimpiadzie Innowacji Technicznych i Wynalazczości, I miejsce w pchnięciu kulą w Mistrzostwach Katowic Szkół Ponadgimnazjalnych w lekkoatletyce, II miejsce w Mistrzostwach Katowic Szkół Ponadgimnazjalnych w lekkoatletyce chłopców, II miejsce Mistrzostwach Katowic Szkół Ponadgimnazjalnych w piłce ręcznej chłopców)</a:t>
            </a:r>
          </a:p>
          <a:p>
            <a:pPr marL="342900" indent="-342900" algn="l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pl-PL" dirty="0">
              <a:latin typeface="Bahnschrift SemiBold Condensed" panose="020B0502040204020203" pitchFamily="34" charset="0"/>
            </a:endParaRPr>
          </a:p>
        </p:txBody>
      </p:sp>
      <p:pic>
        <p:nvPicPr>
          <p:cNvPr id="5" name="Symbol zastępczy zawartości 4" descr="brazowy medal ranking katowice technikum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081" y="2493818"/>
            <a:ext cx="3596952" cy="24386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9815096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84312" y="966355"/>
            <a:ext cx="3549121" cy="2005445"/>
          </a:xfrm>
        </p:spPr>
        <p:txBody>
          <a:bodyPr>
            <a:normAutofit/>
          </a:bodyPr>
          <a:lstStyle/>
          <a:p>
            <a:r>
              <a:rPr lang="pl-PL" b="1" dirty="0">
                <a:latin typeface="Bahnschrift SemiBold Condensed" panose="020B0502040204020203" pitchFamily="34" charset="0"/>
              </a:rPr>
              <a:t>TECHNIKUM NR 7 w Zespole Szkół Nr 7 im. Stanisława Mastalerza w Katowicach</a:t>
            </a:r>
            <a:r>
              <a:rPr lang="pl-PL" dirty="0">
                <a:latin typeface="Bahnschrift SemiBold Condensed" panose="020B0502040204020203" pitchFamily="34" charset="0"/>
              </a:rPr>
              <a:t/>
            </a:r>
            <a:br>
              <a:rPr lang="pl-PL" dirty="0">
                <a:latin typeface="Bahnschrift SemiBold Condensed" panose="020B0502040204020203" pitchFamily="34" charset="0"/>
              </a:rPr>
            </a:br>
            <a:endParaRPr lang="pl-PL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881255" y="1392383"/>
            <a:ext cx="4686300" cy="3408217"/>
          </a:xfrm>
        </p:spPr>
        <p:txBody>
          <a:bodyPr/>
          <a:lstStyle/>
          <a:p>
            <a:pPr marL="0" indent="0" fontAlgn="base">
              <a:buNone/>
            </a:pPr>
            <a:r>
              <a:rPr lang="pl-PL" dirty="0">
                <a:latin typeface="Bahnschrift SemiBold Condensed" panose="020B0502040204020203" pitchFamily="34" charset="0"/>
              </a:rPr>
              <a:t>KSZTAŁCI W ZAWODACH: 	</a:t>
            </a:r>
            <a:r>
              <a:rPr lang="pl-PL" dirty="0"/>
              <a:t>				</a:t>
            </a:r>
          </a:p>
          <a:p>
            <a:pPr marL="457200" indent="-457200" fontAlgn="base">
              <a:buClr>
                <a:schemeClr val="accent1"/>
              </a:buClr>
              <a:buFont typeface="+mj-lt"/>
              <a:buAutoNum type="arabicPeriod"/>
            </a:pPr>
            <a:r>
              <a:rPr lang="pl-PL" dirty="0">
                <a:latin typeface="Bahnschrift SemiBold Condensed" panose="020B0502040204020203" pitchFamily="34" charset="0"/>
              </a:rPr>
              <a:t>T</a:t>
            </a:r>
            <a:r>
              <a:rPr lang="pl-PL" dirty="0" smtClean="0">
                <a:latin typeface="Bahnschrift SemiBold Condensed" panose="020B0502040204020203" pitchFamily="34" charset="0"/>
              </a:rPr>
              <a:t>echnik </a:t>
            </a:r>
            <a:r>
              <a:rPr lang="pl-PL" dirty="0">
                <a:latin typeface="Bahnschrift SemiBold Condensed" panose="020B0502040204020203" pitchFamily="34" charset="0"/>
              </a:rPr>
              <a:t>pojazdów samochodowych </a:t>
            </a:r>
          </a:p>
          <a:p>
            <a:pPr marL="457200" indent="-457200" fontAlgn="base">
              <a:buClr>
                <a:schemeClr val="accent1"/>
              </a:buClr>
              <a:buFont typeface="+mj-lt"/>
              <a:buAutoNum type="arabicPeriod"/>
            </a:pPr>
            <a:r>
              <a:rPr lang="pl-PL" dirty="0" smtClean="0">
                <a:latin typeface="Bahnschrift SemiBold Condensed" panose="020B0502040204020203" pitchFamily="34" charset="0"/>
              </a:rPr>
              <a:t> </a:t>
            </a:r>
            <a:r>
              <a:rPr lang="pl-PL" dirty="0">
                <a:latin typeface="Bahnschrift SemiBold Condensed" panose="020B0502040204020203" pitchFamily="34" charset="0"/>
              </a:rPr>
              <a:t>T</a:t>
            </a:r>
            <a:r>
              <a:rPr lang="pl-PL" dirty="0" smtClean="0">
                <a:latin typeface="Bahnschrift SemiBold Condensed" panose="020B0502040204020203" pitchFamily="34" charset="0"/>
              </a:rPr>
              <a:t>echnik </a:t>
            </a:r>
            <a:r>
              <a:rPr lang="pl-PL" dirty="0">
                <a:latin typeface="Bahnschrift SemiBold Condensed" panose="020B0502040204020203" pitchFamily="34" charset="0"/>
              </a:rPr>
              <a:t>dróg kolejowych i obiektów </a:t>
            </a:r>
            <a:r>
              <a:rPr lang="pl-PL" dirty="0" smtClean="0">
                <a:latin typeface="Bahnschrift SemiBold Condensed" panose="020B0502040204020203" pitchFamily="34" charset="0"/>
              </a:rPr>
              <a:t>  inżynieryjnych </a:t>
            </a:r>
            <a:endParaRPr lang="pl-PL" dirty="0">
              <a:latin typeface="Bahnschrift SemiBold Condensed" panose="020B0502040204020203" pitchFamily="34" charset="0"/>
            </a:endParaRPr>
          </a:p>
          <a:p>
            <a:pPr marL="457200" indent="-457200" fontAlgn="base">
              <a:buClr>
                <a:schemeClr val="accent1"/>
              </a:buClr>
              <a:buFont typeface="+mj-lt"/>
              <a:buAutoNum type="arabicPeriod"/>
            </a:pPr>
            <a:r>
              <a:rPr lang="pl-PL" dirty="0">
                <a:latin typeface="Bahnschrift SemiBold Condensed" panose="020B0502040204020203" pitchFamily="34" charset="0"/>
              </a:rPr>
              <a:t>T</a:t>
            </a:r>
            <a:r>
              <a:rPr lang="pl-PL" dirty="0" smtClean="0">
                <a:latin typeface="Bahnschrift SemiBold Condensed" panose="020B0502040204020203" pitchFamily="34" charset="0"/>
              </a:rPr>
              <a:t>echnik </a:t>
            </a:r>
            <a:r>
              <a:rPr lang="pl-PL" dirty="0">
                <a:latin typeface="Bahnschrift SemiBold Condensed" panose="020B0502040204020203" pitchFamily="34" charset="0"/>
              </a:rPr>
              <a:t>automatyk sterowania ruchem kolejowym</a:t>
            </a:r>
          </a:p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484312" y="2971799"/>
            <a:ext cx="3549121" cy="2639291"/>
          </a:xfrm>
        </p:spPr>
        <p:txBody>
          <a:bodyPr/>
          <a:lstStyle/>
          <a:p>
            <a:pPr algn="l"/>
            <a:r>
              <a:rPr lang="pl-PL" dirty="0" smtClean="0">
                <a:latin typeface="Bahnschrift SemiBold Condensed" panose="020B0502040204020203" pitchFamily="34" charset="0"/>
              </a:rPr>
              <a:t>Adres:</a:t>
            </a:r>
          </a:p>
          <a:p>
            <a:pPr algn="l"/>
            <a:r>
              <a:rPr lang="pl-PL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Bahnschrift SemiBold Condensed" panose="020B0502040204020203" pitchFamily="34" charset="0"/>
              </a:rPr>
              <a:t>40-861 KATOWICE</a:t>
            </a:r>
            <a:endParaRPr lang="pl-PL" dirty="0">
              <a:latin typeface="Bahnschrift SemiBold Condensed" panose="020B0502040204020203" pitchFamily="34" charset="0"/>
            </a:endParaRPr>
          </a:p>
          <a:p>
            <a:pPr algn="l"/>
            <a:r>
              <a:rPr lang="pl-PL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Bahnschrift SemiBold Condensed" panose="020B0502040204020203" pitchFamily="34" charset="0"/>
              </a:rPr>
              <a:t>ul. Gliwicka 228	</a:t>
            </a:r>
            <a:endParaRPr lang="pl-PL" dirty="0">
              <a:latin typeface="Bahnschrift SemiBold Condensed" panose="020B0502040204020203" pitchFamily="34" charset="0"/>
            </a:endParaRPr>
          </a:p>
          <a:p>
            <a:pPr algn="l"/>
            <a:r>
              <a:rPr lang="en-US" dirty="0" err="1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Bahnschrift SemiBold Condensed" panose="020B0502040204020203" pitchFamily="34" charset="0"/>
              </a:rPr>
              <a:t>tel</a:t>
            </a:r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Bahnschrift SemiBold Condensed" panose="020B0502040204020203" pitchFamily="34" charset="0"/>
              </a:rPr>
              <a:t>/fax. (32) 254-06-26</a:t>
            </a:r>
            <a:endParaRPr lang="pl-PL" dirty="0">
              <a:latin typeface="Bahnschrift SemiBold Condensed" panose="020B0502040204020203" pitchFamily="34" charset="0"/>
            </a:endParaRPr>
          </a:p>
          <a:p>
            <a:pPr algn="l"/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Bahnschrift SemiBold Condensed" panose="020B0502040204020203" pitchFamily="34" charset="0"/>
              </a:rPr>
              <a:t>e-mail: </a:t>
            </a:r>
            <a:r>
              <a:rPr lang="en-US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Bahnschrift SemiBold Condensed" panose="020B0502040204020203" pitchFamily="34" charset="0"/>
              </a:rPr>
              <a:t>sekretariat@zs7.katowice.pl</a:t>
            </a:r>
            <a:endParaRPr lang="pl-PL" dirty="0" smtClean="0"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Bahnschrift SemiBold Condensed" panose="020B0502040204020203" pitchFamily="34" charset="0"/>
            </a:endParaRPr>
          </a:p>
          <a:p>
            <a:pPr algn="l"/>
            <a:r>
              <a:rPr lang="pl-PL" dirty="0">
                <a:latin typeface="Bahnschrift SemiBold Condensed" panose="020B0502040204020203" pitchFamily="34" charset="0"/>
              </a:rPr>
              <a:t>www.zs7katowice.neostrada.pl</a:t>
            </a:r>
          </a:p>
        </p:txBody>
      </p:sp>
    </p:spTree>
    <p:extLst>
      <p:ext uri="{BB962C8B-B14F-4D97-AF65-F5344CB8AC3E}">
        <p14:creationId xmlns="" xmlns:p14="http://schemas.microsoft.com/office/powerpoint/2010/main" val="36879938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03758" y="1070265"/>
            <a:ext cx="3549121" cy="1111826"/>
          </a:xfrm>
        </p:spPr>
        <p:txBody>
          <a:bodyPr>
            <a:normAutofit fontScale="90000"/>
          </a:bodyPr>
          <a:lstStyle/>
          <a:p>
            <a:r>
              <a:rPr lang="pl-PL" sz="4000" dirty="0" smtClean="0">
                <a:latin typeface="Bahnschrift SemiBold Condensed" panose="020B0502040204020203" pitchFamily="34" charset="0"/>
              </a:rPr>
              <a:t>Atuty szkoły:</a:t>
            </a:r>
            <a:r>
              <a:rPr lang="pl-PL" sz="2800" dirty="0" smtClean="0">
                <a:latin typeface="Bahnschrift SemiBold Condensed" panose="020B0502040204020203" pitchFamily="34" charset="0"/>
              </a:rPr>
              <a:t/>
            </a:r>
            <a:br>
              <a:rPr lang="pl-PL" sz="2800" dirty="0" smtClean="0">
                <a:latin typeface="Bahnschrift SemiBold Condensed" panose="020B0502040204020203" pitchFamily="34" charset="0"/>
              </a:rPr>
            </a:br>
            <a:endParaRPr lang="pl-PL" sz="2800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262033" y="561109"/>
            <a:ext cx="6240990" cy="5230091"/>
          </a:xfrm>
        </p:spPr>
        <p:txBody>
          <a:bodyPr>
            <a:normAutofit fontScale="92500" lnSpcReduction="20000"/>
          </a:bodyPr>
          <a:lstStyle/>
          <a:p>
            <a:pPr marL="0" indent="0" fontAlgn="base">
              <a:buNone/>
            </a:pPr>
            <a:endParaRPr lang="pl-PL" dirty="0">
              <a:latin typeface="Bahnschrift SemiBold Condensed" panose="020B0502040204020203" pitchFamily="34" charset="0"/>
            </a:endParaRPr>
          </a:p>
          <a:p>
            <a:pPr fontAlgn="base">
              <a:buClr>
                <a:schemeClr val="tx1"/>
              </a:buClr>
            </a:pPr>
            <a:r>
              <a:rPr lang="pl-PL" dirty="0">
                <a:latin typeface="Bahnschrift SemiBold Condensed" panose="020B0502040204020203" pitchFamily="34" charset="0"/>
              </a:rPr>
              <a:t> </a:t>
            </a:r>
            <a:r>
              <a:rPr lang="pl-PL" dirty="0" smtClean="0">
                <a:latin typeface="Bahnschrift SemiBold Condensed" panose="020B0502040204020203" pitchFamily="34" charset="0"/>
              </a:rPr>
              <a:t>KLASY </a:t>
            </a:r>
            <a:r>
              <a:rPr lang="pl-PL" dirty="0">
                <a:latin typeface="Bahnschrift SemiBold Condensed" panose="020B0502040204020203" pitchFamily="34" charset="0"/>
              </a:rPr>
              <a:t>O KIERUNKU KOLEJOWYM SĄ KLASAMI PATRONACKIMI PKP PLK. DLA NAJLEPSZYCH UCZNIÓW JUŻ OD PIERWSZEJ KLASY BĘDĄ FUNDOWANE STYPENDIA PO UKOŃCZENIU SZKOŁY MIEJSCA PRACY GWARANTOWANE</a:t>
            </a:r>
          </a:p>
          <a:p>
            <a:pPr fontAlgn="base">
              <a:buClr>
                <a:schemeClr val="tx1"/>
              </a:buClr>
            </a:pPr>
            <a:r>
              <a:rPr lang="pl-PL" u="sng" dirty="0">
                <a:latin typeface="Bahnschrift SemiBold Condensed" panose="020B0502040204020203" pitchFamily="34" charset="0"/>
              </a:rPr>
              <a:t>PRAKTYKI ZAWODOWE </a:t>
            </a:r>
            <a:endParaRPr lang="pl-PL" dirty="0">
              <a:latin typeface="Bahnschrift SemiBold Condensed" panose="020B0502040204020203" pitchFamily="34" charset="0"/>
            </a:endParaRPr>
          </a:p>
          <a:p>
            <a:pPr fontAlgn="base">
              <a:buClr>
                <a:schemeClr val="tx1"/>
              </a:buClr>
            </a:pPr>
            <a:r>
              <a:rPr lang="pl-PL" dirty="0">
                <a:latin typeface="Bahnschrift SemiBold Condensed" panose="020B0502040204020203" pitchFamily="34" charset="0"/>
              </a:rPr>
              <a:t>Szkoła organizuje dla swoich uczniów praktyki zawodowe w renomowanych salonach samochodowych. Noma 2, Pietrzak, </a:t>
            </a:r>
            <a:r>
              <a:rPr lang="pl-PL" dirty="0" err="1">
                <a:latin typeface="Bahnschrift SemiBold Condensed" panose="020B0502040204020203" pitchFamily="34" charset="0"/>
              </a:rPr>
              <a:t>Norauto</a:t>
            </a:r>
            <a:r>
              <a:rPr lang="pl-PL" dirty="0">
                <a:latin typeface="Bahnschrift SemiBold Condensed" panose="020B0502040204020203" pitchFamily="34" charset="0"/>
              </a:rPr>
              <a:t>, BMW. </a:t>
            </a:r>
          </a:p>
          <a:p>
            <a:pPr fontAlgn="base">
              <a:buClr>
                <a:schemeClr val="tx1"/>
              </a:buClr>
            </a:pPr>
            <a:r>
              <a:rPr lang="pl-PL" dirty="0">
                <a:latin typeface="Bahnschrift SemiBold Condensed" panose="020B0502040204020203" pitchFamily="34" charset="0"/>
              </a:rPr>
              <a:t>W ramach programu „Erasmus +” uczniowie odbywają praktyki zagraniczne ( Włochy , Niemcy). </a:t>
            </a:r>
          </a:p>
          <a:p>
            <a:pPr fontAlgn="base">
              <a:buClr>
                <a:schemeClr val="tx1"/>
              </a:buClr>
            </a:pPr>
            <a:r>
              <a:rPr lang="pl-PL" dirty="0">
                <a:latin typeface="Bahnschrift SemiBold Condensed" panose="020B0502040204020203" pitchFamily="34" charset="0"/>
              </a:rPr>
              <a:t>Zajęcia praktyczne umożliwiają bezpośredni kontakt z nowoczesnymi technologiami oraz pozwalają na zapoznanie się z realnymi warunkami zatrudnienia. Dla najlepszych możliwość zatrudnienia.</a:t>
            </a:r>
          </a:p>
          <a:p>
            <a:pPr>
              <a:buClrTx/>
            </a:pPr>
            <a:r>
              <a:rPr lang="pl-PL" sz="2200" dirty="0">
                <a:latin typeface="Bahnschrift SemiBold Condensed" panose="020B0502040204020203" pitchFamily="34" charset="0"/>
              </a:rPr>
              <a:t>Szkoła może poszczycić się wysoką zdawalnością egzaminów zawodowych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286883" y="2670463"/>
            <a:ext cx="3549121" cy="2670463"/>
          </a:xfrm>
        </p:spPr>
        <p:txBody>
          <a:bodyPr>
            <a:noAutofit/>
          </a:bodyPr>
          <a:lstStyle/>
          <a:p>
            <a:pPr algn="l"/>
            <a:r>
              <a:rPr lang="pl-PL" b="1" dirty="0">
                <a:latin typeface="Bahnschrift SemiBold Condensed" panose="020B0502040204020203" pitchFamily="34" charset="0"/>
              </a:rPr>
              <a:t>PRACOWNIE/BAZA DYDAKTYCZNA</a:t>
            </a:r>
            <a:r>
              <a:rPr lang="pl-PL" dirty="0">
                <a:latin typeface="Bahnschrift SemiBold Condensed" panose="020B0502040204020203" pitchFamily="34" charset="0"/>
              </a:rPr>
              <a:t> </a:t>
            </a:r>
          </a:p>
          <a:p>
            <a:pPr algn="l"/>
            <a:r>
              <a:rPr lang="pl-PL" dirty="0">
                <a:latin typeface="Bahnschrift SemiBold Condensed" panose="020B0502040204020203" pitchFamily="34" charset="0"/>
              </a:rPr>
              <a:t>Sale dydaktyczne wyposażone są w komputery z dostępem do Internetu, tablice interaktywne, sprzęt audiowizualny. </a:t>
            </a:r>
            <a:endParaRPr lang="pl-PL" dirty="0" smtClean="0">
              <a:latin typeface="Bahnschrift SemiBold Condensed" panose="020B0502040204020203" pitchFamily="34" charset="0"/>
            </a:endParaRPr>
          </a:p>
          <a:p>
            <a:pPr algn="l"/>
            <a:r>
              <a:rPr lang="pl-PL" dirty="0" smtClean="0">
                <a:latin typeface="Bahnschrift SemiBold Condensed" panose="020B0502040204020203" pitchFamily="34" charset="0"/>
              </a:rPr>
              <a:t>Pracownie </a:t>
            </a:r>
            <a:r>
              <a:rPr lang="pl-PL" dirty="0">
                <a:latin typeface="Bahnschrift SemiBold Condensed" panose="020B0502040204020203" pitchFamily="34" charset="0"/>
              </a:rPr>
              <a:t>przedmiotów zawodowych są wyposażone w nowoczesne programy serwisowe do diagnostyki samochodów</a:t>
            </a:r>
            <a:r>
              <a:rPr lang="pl-PL" dirty="0" smtClean="0">
                <a:latin typeface="Bahnschrift SemiBold Condensed" panose="020B0502040204020203" pitchFamily="34" charset="0"/>
              </a:rPr>
              <a:t>.</a:t>
            </a:r>
          </a:p>
          <a:p>
            <a:pPr algn="l"/>
            <a:r>
              <a:rPr lang="pl-PL" dirty="0" smtClean="0">
                <a:latin typeface="Bahnschrift SemiBold Condensed" panose="020B0502040204020203" pitchFamily="34" charset="0"/>
              </a:rPr>
              <a:t> </a:t>
            </a:r>
            <a:r>
              <a:rPr lang="pl-PL" dirty="0">
                <a:latin typeface="Bahnschrift SemiBold Condensed" panose="020B0502040204020203" pitchFamily="34" charset="0"/>
              </a:rPr>
              <a:t>Dla uczniów pragnących rozwijać swoje zainteresowania sportowe lub poprawić swoją kondycję fizyczną szkoła udostępnia ściankę wspinaczkową i doskonale wyposażoną siłownię.</a:t>
            </a:r>
          </a:p>
          <a:p>
            <a:pPr algn="l"/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6090783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84311" y="955964"/>
            <a:ext cx="3549121" cy="1371600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 </a:t>
            </a:r>
            <a:r>
              <a:rPr lang="pl-PL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Bahnschrift SemiBold Condensed" panose="020B0502040204020203" pitchFamily="34" charset="0"/>
              </a:rPr>
              <a:t>Technikum nr 8 im. Obrońców Poczty Polskiej w Gdańsku w Katowicach </a:t>
            </a:r>
            <a:r>
              <a:rPr lang="pl-PL" dirty="0">
                <a:latin typeface="Bahnschrift SemiBold Condensed" panose="020B0502040204020203" pitchFamily="34" charset="0"/>
              </a:rPr>
              <a:t/>
            </a:r>
            <a:br>
              <a:rPr lang="pl-PL" dirty="0">
                <a:latin typeface="Bahnschrift SemiBold Condensed" panose="020B0502040204020203" pitchFamily="34" charset="0"/>
              </a:rPr>
            </a:br>
            <a:endParaRPr lang="pl-PL" dirty="0">
              <a:latin typeface="Bahnschrift SemiBold Condensed" panose="020B0502040204020203" pitchFamily="34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484312" y="2971799"/>
            <a:ext cx="3549121" cy="2317174"/>
          </a:xfrm>
        </p:spPr>
        <p:txBody>
          <a:bodyPr>
            <a:noAutofit/>
          </a:bodyPr>
          <a:lstStyle/>
          <a:p>
            <a:pPr algn="l"/>
            <a:r>
              <a:rPr lang="pl-PL" dirty="0">
                <a:latin typeface="Bahnschrift SemiBold Condensed" panose="020B0502040204020203" pitchFamily="34" charset="0"/>
              </a:rPr>
              <a:t>Adres</a:t>
            </a:r>
            <a:r>
              <a:rPr lang="pl-PL" dirty="0" smtClean="0">
                <a:latin typeface="Bahnschrift SemiBold Condensed" panose="020B0502040204020203" pitchFamily="34" charset="0"/>
              </a:rPr>
              <a:t>:</a:t>
            </a:r>
          </a:p>
          <a:p>
            <a:pPr algn="l"/>
            <a:r>
              <a:rPr lang="pl-PL" dirty="0" smtClean="0">
                <a:latin typeface="Bahnschrift SemiBold Condensed" panose="020B0502040204020203" pitchFamily="34" charset="0"/>
              </a:rPr>
              <a:t> </a:t>
            </a:r>
            <a:r>
              <a:rPr lang="pl-PL" dirty="0">
                <a:latin typeface="Bahnschrift SemiBold Condensed" panose="020B0502040204020203" pitchFamily="34" charset="0"/>
              </a:rPr>
              <a:t>ul. Mickiewicza 16, 40-092 Katowice</a:t>
            </a:r>
          </a:p>
          <a:p>
            <a:pPr algn="l"/>
            <a:r>
              <a:rPr lang="pl-PL" dirty="0">
                <a:latin typeface="Bahnschrift SemiBold Condensed" panose="020B0502040204020203" pitchFamily="34" charset="0"/>
              </a:rPr>
              <a:t>tel. (32) 258 83-14</a:t>
            </a:r>
          </a:p>
          <a:p>
            <a:pPr algn="l"/>
            <a:r>
              <a:rPr lang="pl-PL" dirty="0">
                <a:latin typeface="Bahnschrift SemiBold Condensed" panose="020B0502040204020203" pitchFamily="34" charset="0"/>
              </a:rPr>
              <a:t>www:  </a:t>
            </a:r>
            <a:r>
              <a:rPr lang="pl-PL" dirty="0" smtClean="0">
                <a:latin typeface="Bahnschrift SemiBold Condensed" panose="020B0502040204020203" pitchFamily="34" charset="0"/>
              </a:rPr>
              <a:t>http</a:t>
            </a:r>
            <a:r>
              <a:rPr lang="pl-PL" dirty="0">
                <a:latin typeface="Bahnschrift SemiBold Condensed" panose="020B0502040204020203" pitchFamily="34" charset="0"/>
              </a:rPr>
              <a:t>://</a:t>
            </a:r>
            <a:r>
              <a:rPr lang="pl-PL" dirty="0" smtClean="0">
                <a:latin typeface="Bahnschrift SemiBold Condensed" panose="020B0502040204020203" pitchFamily="34" charset="0"/>
              </a:rPr>
              <a:t>tech8katowice.pl</a:t>
            </a:r>
          </a:p>
          <a:p>
            <a:pPr algn="l"/>
            <a:r>
              <a:rPr lang="pl-PL" dirty="0" smtClean="0">
                <a:latin typeface="Bahnschrift SemiBold Condensed" panose="020B0502040204020203" pitchFamily="34" charset="0"/>
              </a:rPr>
              <a:t>Technikum nr 8 na Facebooku</a:t>
            </a:r>
          </a:p>
          <a:p>
            <a:pPr algn="l"/>
            <a:r>
              <a:rPr lang="pl-PL" dirty="0" smtClean="0">
                <a:latin typeface="Bahnschrift SemiBold Condensed" panose="020B0502040204020203" pitchFamily="34" charset="0"/>
              </a:rPr>
              <a:t>e-mail:sekretariat@tech8katowice.pl</a:t>
            </a:r>
            <a:endParaRPr lang="pl-PL" dirty="0">
              <a:latin typeface="Bahnschrift SemiBold Condensed" panose="020B0502040204020203" pitchFamily="34" charset="0"/>
            </a:endParaRPr>
          </a:p>
        </p:txBody>
      </p:sp>
      <p:pic>
        <p:nvPicPr>
          <p:cNvPr id="7" name="Symbol zastępczy zawartości 6" descr="Kierunki kształcenia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390" y="1392381"/>
            <a:ext cx="6240462" cy="35121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579745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57048" y="384464"/>
            <a:ext cx="3549121" cy="1371600"/>
          </a:xfrm>
        </p:spPr>
        <p:txBody>
          <a:bodyPr/>
          <a:lstStyle/>
          <a:p>
            <a:r>
              <a:rPr lang="pl-PL" dirty="0" smtClean="0">
                <a:latin typeface="Bahnschrift SemiBold Condensed" panose="020B0502040204020203" pitchFamily="34" charset="0"/>
              </a:rPr>
              <a:t>Atuty szkoły</a:t>
            </a:r>
            <a:endParaRPr lang="pl-PL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951010" y="644236"/>
            <a:ext cx="6240990" cy="5105401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pl-PL" dirty="0">
                <a:latin typeface="Bahnschrift SemiBold Condensed" panose="020B0502040204020203" pitchFamily="34" charset="0"/>
              </a:rPr>
              <a:t>Jest to jedna z nielicznych szkół technicznych na Śląsku, kształcącą w klasach o profilu wojskowym i policyjnym! </a:t>
            </a:r>
          </a:p>
          <a:p>
            <a:endParaRPr lang="pl-PL" b="1" dirty="0" smtClean="0">
              <a:latin typeface="Bahnschrift SemiBold Condensed" panose="020B0502040204020203" pitchFamily="34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pl-PL" b="1" dirty="0" smtClean="0">
                <a:latin typeface="Bahnschrift SemiBold Condensed" panose="020B0502040204020203" pitchFamily="34" charset="0"/>
              </a:rPr>
              <a:t>Wyniki Egzaminu Zawodowego</a:t>
            </a:r>
            <a:r>
              <a:rPr lang="pl-PL" dirty="0" smtClean="0">
                <a:latin typeface="Bahnschrift SemiBold Condensed" panose="020B0502040204020203" pitchFamily="34" charset="0"/>
              </a:rPr>
              <a:t/>
            </a:r>
            <a:br>
              <a:rPr lang="pl-PL" dirty="0" smtClean="0">
                <a:latin typeface="Bahnschrift SemiBold Condensed" panose="020B0502040204020203" pitchFamily="34" charset="0"/>
              </a:rPr>
            </a:br>
            <a:r>
              <a:rPr lang="pl-PL" dirty="0" smtClean="0">
                <a:latin typeface="Bahnschrift SemiBold Condensed" panose="020B0502040204020203" pitchFamily="34" charset="0"/>
              </a:rPr>
              <a:t>Z porównania wyników zdawalności egzaminu zawodowego w zawodzie Technik Telekomunikacji wyniki uzyskane przez naszych absolwentów są powyżej średniej ogólnopolskiej jak i przewyższają wyniki uzyskane w województwie śląskim! </a:t>
            </a:r>
          </a:p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376457" y="3293918"/>
            <a:ext cx="3549121" cy="1828800"/>
          </a:xfrm>
        </p:spPr>
        <p:txBody>
          <a:bodyPr>
            <a:noAutofit/>
          </a:bodyPr>
          <a:lstStyle/>
          <a:p>
            <a:pPr algn="l"/>
            <a:r>
              <a:rPr lang="pl-PL" sz="20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Bahnschrift SemiBold Condensed" panose="020B0502040204020203" pitchFamily="34" charset="0"/>
              </a:rPr>
              <a:t>Baza dydaktyczna</a:t>
            </a:r>
          </a:p>
          <a:p>
            <a:pPr algn="l"/>
            <a:r>
              <a:rPr lang="pl-PL" sz="2000" dirty="0">
                <a:latin typeface="Bahnschrift SemiBold Condensed" panose="020B0502040204020203" pitchFamily="34" charset="0"/>
              </a:rPr>
              <a:t> </a:t>
            </a:r>
            <a:r>
              <a:rPr lang="pl-PL" sz="2000" b="1" dirty="0">
                <a:latin typeface="Bahnschrift SemiBold Condensed" panose="020B0502040204020203" pitchFamily="34" charset="0"/>
              </a:rPr>
              <a:t>Nowoczesne pracownie</a:t>
            </a:r>
            <a:r>
              <a:rPr lang="pl-PL" sz="2000" dirty="0">
                <a:latin typeface="Bahnschrift SemiBold Condensed" panose="020B0502040204020203" pitchFamily="34" charset="0"/>
              </a:rPr>
              <a:t>: elektryczna, teleinformatyczna, teletransmisyjna, informatyczna, multimedialna</a:t>
            </a:r>
          </a:p>
          <a:p>
            <a:pPr algn="l"/>
            <a:r>
              <a:rPr lang="pl-PL" sz="2000" dirty="0">
                <a:latin typeface="Bahnschrift SemiBold Condensed" panose="020B0502040204020203" pitchFamily="34" charset="0"/>
              </a:rPr>
              <a:t> Praktyki zawodowe odbywają się pod nadzorem  wykwalifikowanych instruktorów </a:t>
            </a:r>
          </a:p>
          <a:p>
            <a:endParaRPr lang="pl-PL" sz="2000" dirty="0"/>
          </a:p>
        </p:txBody>
      </p:sp>
    </p:spTree>
    <p:extLst>
      <p:ext uri="{BB962C8B-B14F-4D97-AF65-F5344CB8AC3E}">
        <p14:creationId xmlns="" xmlns:p14="http://schemas.microsoft.com/office/powerpoint/2010/main" val="40117251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84312" y="685799"/>
            <a:ext cx="3549121" cy="2552700"/>
          </a:xfrm>
        </p:spPr>
        <p:txBody>
          <a:bodyPr>
            <a:normAutofit fontScale="90000"/>
          </a:bodyPr>
          <a:lstStyle/>
          <a:p>
            <a:r>
              <a:rPr lang="pl-PL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Bahnschrift SemiBold Condensed" panose="020B0502040204020203" pitchFamily="34" charset="0"/>
              </a:rPr>
              <a:t>Technikum  nr </a:t>
            </a:r>
            <a:r>
              <a:rPr lang="pl-PL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Bahnschrift SemiBold Condensed" panose="020B0502040204020203" pitchFamily="34" charset="0"/>
              </a:rPr>
              <a:t>10 </a:t>
            </a:r>
            <a:r>
              <a:rPr lang="pl-PL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Bahnschrift SemiBold Condensed" panose="020B0502040204020203" pitchFamily="34" charset="0"/>
              </a:rPr>
              <a:t>W ZSPS </a:t>
            </a:r>
            <a:r>
              <a:rPr lang="pl-PL" dirty="0">
                <a:latin typeface="Bahnschrift SemiBold Condensed" panose="020B0502040204020203" pitchFamily="34" charset="0"/>
              </a:rPr>
              <a:t>(Zespół Szkół Przemysłu Spożywczego </a:t>
            </a:r>
            <a:r>
              <a:rPr lang="pl-PL" dirty="0" smtClean="0">
                <a:latin typeface="Bahnschrift SemiBold Condensed" panose="020B0502040204020203" pitchFamily="34" charset="0"/>
              </a:rPr>
              <a:t>)</a:t>
            </a:r>
            <a:br>
              <a:rPr lang="pl-PL" dirty="0" smtClean="0">
                <a:latin typeface="Bahnschrift SemiBold Condensed" panose="020B0502040204020203" pitchFamily="34" charset="0"/>
              </a:rPr>
            </a:br>
            <a:r>
              <a:rPr lang="pl-PL" dirty="0" smtClean="0">
                <a:latin typeface="Bahnschrift SemiBold Condensed" panose="020B0502040204020203" pitchFamily="34" charset="0"/>
              </a:rPr>
              <a:t>w Katowicach</a:t>
            </a:r>
            <a:br>
              <a:rPr lang="pl-PL" dirty="0" smtClean="0">
                <a:latin typeface="Bahnschrift SemiBold Condensed" panose="020B0502040204020203" pitchFamily="34" charset="0"/>
              </a:rPr>
            </a:br>
            <a:r>
              <a:rPr lang="pl-PL" dirty="0">
                <a:latin typeface="Bahnschrift SemiBold Condensed" panose="020B0502040204020203" pitchFamily="34" charset="0"/>
              </a:rPr>
              <a:t/>
            </a:r>
            <a:br>
              <a:rPr lang="pl-PL" dirty="0">
                <a:latin typeface="Bahnschrift SemiBold Condensed" panose="020B0502040204020203" pitchFamily="34" charset="0"/>
              </a:rPr>
            </a:br>
            <a:endParaRPr lang="pl-PL" dirty="0">
              <a:latin typeface="Bahnschrift SemiBold Condensed" panose="020B0502040204020203" pitchFamily="34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255712" y="3387436"/>
            <a:ext cx="3549121" cy="2403764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latin typeface="Bahnschrift SemiBold Condensed" panose="020B0502040204020203" pitchFamily="34" charset="0"/>
              </a:rPr>
              <a:t>Adres:</a:t>
            </a:r>
          </a:p>
          <a:p>
            <a:pPr algn="l"/>
            <a:r>
              <a:rPr lang="pl-PL" dirty="0">
                <a:latin typeface="Bahnschrift SemiBold Condensed" panose="020B0502040204020203" pitchFamily="34" charset="0"/>
              </a:rPr>
              <a:t>Zespół Szkół Przemysłu Spożywczego		</a:t>
            </a:r>
            <a:br>
              <a:rPr lang="pl-PL" dirty="0">
                <a:latin typeface="Bahnschrift SemiBold Condensed" panose="020B0502040204020203" pitchFamily="34" charset="0"/>
              </a:rPr>
            </a:br>
            <a:r>
              <a:rPr lang="pl-PL" dirty="0">
                <a:latin typeface="Bahnschrift SemiBold Condensed" panose="020B0502040204020203" pitchFamily="34" charset="0"/>
              </a:rPr>
              <a:t>ul. Ks. b-pa Herberta Bednorza 15</a:t>
            </a:r>
            <a:br>
              <a:rPr lang="pl-PL" dirty="0">
                <a:latin typeface="Bahnschrift SemiBold Condensed" panose="020B0502040204020203" pitchFamily="34" charset="0"/>
              </a:rPr>
            </a:br>
            <a:r>
              <a:rPr lang="pl-PL" dirty="0">
                <a:latin typeface="Bahnschrift SemiBold Condensed" panose="020B0502040204020203" pitchFamily="34" charset="0"/>
              </a:rPr>
              <a:t>40-384 Katowice</a:t>
            </a:r>
            <a:br>
              <a:rPr lang="pl-PL" dirty="0">
                <a:latin typeface="Bahnschrift SemiBold Condensed" panose="020B0502040204020203" pitchFamily="34" charset="0"/>
              </a:rPr>
            </a:br>
            <a:r>
              <a:rPr lang="pl-PL" dirty="0">
                <a:latin typeface="Bahnschrift SemiBold Condensed" panose="020B0502040204020203" pitchFamily="34" charset="0"/>
              </a:rPr>
              <a:t>tel. 256-94-69, 351-82-20</a:t>
            </a:r>
            <a:br>
              <a:rPr lang="pl-PL" dirty="0">
                <a:latin typeface="Bahnschrift SemiBold Condensed" panose="020B0502040204020203" pitchFamily="34" charset="0"/>
              </a:rPr>
            </a:br>
            <a:r>
              <a:rPr lang="pl-PL" dirty="0">
                <a:latin typeface="Bahnschrift SemiBold Condensed" panose="020B0502040204020203" pitchFamily="34" charset="0"/>
              </a:rPr>
              <a:t>e-mail: </a:t>
            </a:r>
            <a:r>
              <a:rPr lang="pl-PL" dirty="0" smtClean="0">
                <a:latin typeface="Bahnschrift SemiBold Condensed" panose="020B0502040204020203" pitchFamily="34" charset="0"/>
              </a:rPr>
              <a:t>zsps@alpha.pl</a:t>
            </a:r>
          </a:p>
          <a:p>
            <a:pPr algn="l"/>
            <a:r>
              <a:rPr lang="pl-PL" dirty="0" smtClean="0">
                <a:latin typeface="Bahnschrift SemiBold Condensed" panose="020B0502040204020203" pitchFamily="34" charset="0"/>
              </a:rPr>
              <a:t>www.zsps.org.pl</a:t>
            </a:r>
            <a:endParaRPr lang="pl-PL" dirty="0">
              <a:latin typeface="Bahnschrift SemiBold Condensed" panose="020B0502040204020203" pitchFamily="34" charset="0"/>
            </a:endParaRPr>
          </a:p>
          <a:p>
            <a:endParaRPr lang="pl-PL" dirty="0"/>
          </a:p>
        </p:txBody>
      </p:sp>
      <p:sp>
        <p:nvSpPr>
          <p:cNvPr id="8" name="AutoShape 4" descr="Zespół Szkół Przemysłu Spożywczego w Katowicach - Home | Facebook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5719312" y="2358736"/>
            <a:ext cx="4484562" cy="2582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endParaRPr lang="pl-PL" dirty="0">
              <a:latin typeface="Bahnschrift SemiBold Condensed" panose="020B0502040204020203" pitchFamily="34" charset="0"/>
            </a:endParaRPr>
          </a:p>
          <a:p>
            <a:pPr marL="0" indent="0">
              <a:buNone/>
            </a:pPr>
            <a:r>
              <a:rPr lang="pl-PL" dirty="0" smtClean="0">
                <a:latin typeface="Bahnschrift SemiBold Condensed" panose="020B0502040204020203" pitchFamily="34" charset="0"/>
              </a:rPr>
              <a:t>Kształci w zawodach: </a:t>
            </a:r>
          </a:p>
          <a:p>
            <a:pPr marL="0" indent="0">
              <a:buClrTx/>
              <a:buNone/>
            </a:pPr>
            <a:endParaRPr lang="pl-PL" dirty="0" smtClean="0">
              <a:latin typeface="Bahnschrift SemiBold Condensed" panose="020B0502040204020203" pitchFamily="34" charset="0"/>
            </a:endParaRPr>
          </a:p>
          <a:p>
            <a:pPr marL="457200" indent="-457200">
              <a:buClr>
                <a:schemeClr val="accent1"/>
              </a:buClr>
              <a:buFont typeface="+mj-lt"/>
              <a:buAutoNum type="arabicPeriod"/>
            </a:pPr>
            <a:r>
              <a:rPr lang="pl-PL" dirty="0" smtClean="0">
                <a:latin typeface="Bahnschrift SemiBold Condensed" panose="020B0502040204020203" pitchFamily="34" charset="0"/>
              </a:rPr>
              <a:t>Technik weterynarii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rabicPeriod"/>
            </a:pPr>
            <a:r>
              <a:rPr lang="pl-PL" dirty="0" smtClean="0">
                <a:latin typeface="Bahnschrift SemiBold Condensed" panose="020B0502040204020203" pitchFamily="34" charset="0"/>
              </a:rPr>
              <a:t>Technik technologii żywności</a:t>
            </a:r>
          </a:p>
          <a:p>
            <a:pPr marL="0" indent="0">
              <a:buClr>
                <a:schemeClr val="accent1"/>
              </a:buClr>
              <a:buNone/>
            </a:pPr>
            <a:endParaRPr lang="pl-PL" dirty="0"/>
          </a:p>
        </p:txBody>
      </p:sp>
      <p:pic>
        <p:nvPicPr>
          <p:cNvPr id="9" name="Obraz 8" descr="http://www.zsps.org.pl/images/logo_75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220" y="1236518"/>
            <a:ext cx="1086735" cy="11222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877256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101436"/>
          </a:xfrm>
        </p:spPr>
        <p:txBody>
          <a:bodyPr/>
          <a:lstStyle/>
          <a:p>
            <a:r>
              <a:rPr lang="pl-PL" dirty="0" smtClean="0">
                <a:latin typeface="Bahnschrift SemiBold Condensed" panose="020B0502040204020203" pitchFamily="34" charset="0"/>
              </a:rPr>
              <a:t>Atuty szkoły:</a:t>
            </a:r>
            <a:endParaRPr lang="pl-PL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84312" y="1620983"/>
            <a:ext cx="4895055" cy="4170218"/>
          </a:xfrm>
        </p:spPr>
        <p:txBody>
          <a:bodyPr>
            <a:normAutofit fontScale="92500" lnSpcReduction="10000"/>
          </a:bodyPr>
          <a:lstStyle/>
          <a:p>
            <a:pPr marL="0" indent="0">
              <a:buClrTx/>
              <a:buNone/>
            </a:pPr>
            <a:r>
              <a:rPr lang="pl-PL" b="1" u="sng" dirty="0" smtClean="0">
                <a:latin typeface="Bahnschrift SemiBold Condensed" panose="020B0502040204020203" pitchFamily="34" charset="0"/>
              </a:rPr>
              <a:t>Technik weterynarii</a:t>
            </a:r>
            <a:endParaRPr lang="pl-PL" dirty="0" smtClean="0">
              <a:latin typeface="Bahnschrift SemiBold Condensed" panose="020B0502040204020203" pitchFamily="34" charset="0"/>
            </a:endParaRPr>
          </a:p>
          <a:p>
            <a:pPr lvl="0">
              <a:buClrTx/>
            </a:pPr>
            <a:r>
              <a:rPr lang="pl-PL" dirty="0" smtClean="0">
                <a:latin typeface="Bahnschrift SemiBold Condensed" panose="020B0502040204020203" pitchFamily="34" charset="0"/>
              </a:rPr>
              <a:t>Praktyki </a:t>
            </a:r>
            <a:r>
              <a:rPr lang="pl-PL" dirty="0">
                <a:latin typeface="Bahnschrift SemiBold Condensed" panose="020B0502040204020203" pitchFamily="34" charset="0"/>
              </a:rPr>
              <a:t>zawodowe odbędziesz w: Śląskim Ogrodzie Zoologicznym, przychodniach weterynaryjnych i gospodarstwach hodowli zwierząt. </a:t>
            </a:r>
          </a:p>
          <a:p>
            <a:pPr>
              <a:buClrTx/>
            </a:pPr>
            <a:r>
              <a:rPr lang="pl-PL" dirty="0">
                <a:latin typeface="Bahnschrift SemiBold Condensed" panose="020B0502040204020203" pitchFamily="34" charset="0"/>
              </a:rPr>
              <a:t>Pracę znajdziesz w: przychodniach weterynaryjnych, zakładach hodowli zwierząt, inspektoratach weterynaryjnych, weterynaryjnych laboratoriach diagnostycznych. Przedmioty rozszerzone: biologia, chemia Języki obce: angielski, niemiecki oraz angielski w weterynarii</a:t>
            </a:r>
          </a:p>
          <a:p>
            <a:endParaRPr lang="pl-PL" dirty="0">
              <a:latin typeface="Bahnschrift SemiBold Condensed" panose="020B0502040204020203" pitchFamily="34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607967" y="1620983"/>
            <a:ext cx="4895056" cy="417021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l-PL" dirty="0" smtClean="0">
              <a:latin typeface="Bahnschrift SemiBold Condensed" panose="020B0502040204020203" pitchFamily="34" charset="0"/>
            </a:endParaRPr>
          </a:p>
          <a:p>
            <a:pPr marL="0" indent="0">
              <a:buClrTx/>
              <a:buNone/>
            </a:pPr>
            <a:r>
              <a:rPr lang="pl-PL" u="sng" dirty="0" smtClean="0">
                <a:latin typeface="Bahnschrift SemiBold Condensed" panose="020B0502040204020203" pitchFamily="34" charset="0"/>
              </a:rPr>
              <a:t>Technik technologii żywności</a:t>
            </a:r>
          </a:p>
          <a:p>
            <a:pPr>
              <a:buClrTx/>
            </a:pPr>
            <a:r>
              <a:rPr lang="pl-PL" dirty="0" smtClean="0">
                <a:latin typeface="Bahnschrift SemiBold Condensed" panose="020B0502040204020203" pitchFamily="34" charset="0"/>
              </a:rPr>
              <a:t> </a:t>
            </a:r>
            <a:r>
              <a:rPr lang="pl-PL" dirty="0">
                <a:latin typeface="Bahnschrift SemiBold Condensed" panose="020B0502040204020203" pitchFamily="34" charset="0"/>
              </a:rPr>
              <a:t>P</a:t>
            </a:r>
            <a:r>
              <a:rPr lang="pl-PL" dirty="0" smtClean="0">
                <a:latin typeface="Bahnschrift SemiBold Condensed" panose="020B0502040204020203" pitchFamily="34" charset="0"/>
              </a:rPr>
              <a:t>raktyki </a:t>
            </a:r>
            <a:r>
              <a:rPr lang="pl-PL" dirty="0">
                <a:latin typeface="Bahnschrift SemiBold Condensed" panose="020B0502040204020203" pitchFamily="34" charset="0"/>
              </a:rPr>
              <a:t>zawodowe odbędziesz w małych i średnich zakładach spożywczych.</a:t>
            </a:r>
          </a:p>
          <a:p>
            <a:pPr>
              <a:buClrTx/>
            </a:pPr>
            <a:r>
              <a:rPr lang="pl-PL" dirty="0">
                <a:latin typeface="Bahnschrift SemiBold Condensed" panose="020B0502040204020203" pitchFamily="34" charset="0"/>
              </a:rPr>
              <a:t> Zdobędziesz kwalifikację:</a:t>
            </a:r>
          </a:p>
          <a:p>
            <a:pPr marL="0" lvl="0" indent="0">
              <a:buClrTx/>
              <a:buNone/>
            </a:pPr>
            <a:r>
              <a:rPr lang="pl-PL" dirty="0" smtClean="0">
                <a:latin typeface="Bahnschrift SemiBold Condensed" panose="020B0502040204020203" pitchFamily="34" charset="0"/>
              </a:rPr>
              <a:t>       produkcja </a:t>
            </a:r>
            <a:r>
              <a:rPr lang="pl-PL" dirty="0">
                <a:latin typeface="Bahnschrift SemiBold Condensed" panose="020B0502040204020203" pitchFamily="34" charset="0"/>
              </a:rPr>
              <a:t>wyrobów piekarskich, </a:t>
            </a:r>
            <a:r>
              <a:rPr lang="pl-PL" dirty="0" smtClean="0">
                <a:latin typeface="Bahnschrift SemiBold Condensed" panose="020B0502040204020203" pitchFamily="34" charset="0"/>
              </a:rPr>
              <a:t>cukierniczych lub    	produkcja przetworów </a:t>
            </a:r>
            <a:r>
              <a:rPr lang="pl-PL" dirty="0">
                <a:latin typeface="Bahnschrift SemiBold Condensed" panose="020B0502040204020203" pitchFamily="34" charset="0"/>
              </a:rPr>
              <a:t>mięsnych oraz tłuszczowych.</a:t>
            </a:r>
          </a:p>
          <a:p>
            <a:pPr>
              <a:buClrTx/>
            </a:pPr>
            <a:r>
              <a:rPr lang="pl-PL" dirty="0">
                <a:latin typeface="Bahnschrift SemiBold Condensed" panose="020B0502040204020203" pitchFamily="34" charset="0"/>
              </a:rPr>
              <a:t> Pracę znajdziesz w: zakładach przetwórstwa spożywczego, instytucjach prowadzących badanie i ocenę żywności, handlu artykułami spożywczymi lub samodzielnie poprowadzisz działalność gospodarczą.</a:t>
            </a:r>
          </a:p>
          <a:p>
            <a:pPr>
              <a:buClrTx/>
            </a:pP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7034904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84312" y="311727"/>
            <a:ext cx="3549121" cy="2660073"/>
          </a:xfrm>
        </p:spPr>
        <p:txBody>
          <a:bodyPr>
            <a:normAutofit fontScale="90000"/>
          </a:bodyPr>
          <a:lstStyle/>
          <a:p>
            <a:r>
              <a:rPr lang="pl-PL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Bahnschrift SemiBold Condensed" panose="020B0502040204020203" pitchFamily="34" charset="0"/>
              </a:rPr>
              <a:t>TECHNIKUM NR 12 W ZSTIO NR 3</a:t>
            </a:r>
            <a:r>
              <a:rPr lang="pl-PL" b="1" cap="all" dirty="0">
                <a:latin typeface="Bahnschrift SemiBold Condensed" panose="020B0502040204020203" pitchFamily="34" charset="0"/>
              </a:rPr>
              <a:t> </a:t>
            </a:r>
            <a:r>
              <a:rPr lang="pl-PL" dirty="0">
                <a:latin typeface="Bahnschrift SemiBold Condensed" panose="020B0502040204020203" pitchFamily="34" charset="0"/>
              </a:rPr>
              <a:t>(Zespół Szkół Technicznych i Ogólnokształcących nr 3) im. E. Abramowskiego w Katowicach</a:t>
            </a:r>
            <a:br>
              <a:rPr lang="pl-PL" dirty="0">
                <a:latin typeface="Bahnschrift SemiBold Condensed" panose="020B0502040204020203" pitchFamily="34" charset="0"/>
              </a:rPr>
            </a:br>
            <a:endParaRPr lang="pl-PL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594542" y="1200150"/>
            <a:ext cx="6240990" cy="29873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>
                <a:latin typeface="Bahnschrift SemiBold Condensed" panose="020B0502040204020203" pitchFamily="34" charset="0"/>
              </a:rPr>
              <a:t>Kształci w kierunkach:</a:t>
            </a:r>
          </a:p>
          <a:p>
            <a:pPr marL="0" indent="0">
              <a:buNone/>
            </a:pPr>
            <a:endParaRPr lang="pl-PL" dirty="0" smtClean="0">
              <a:latin typeface="Bahnschrift SemiBold Condensed" panose="020B0502040204020203" pitchFamily="34" charset="0"/>
            </a:endParaRPr>
          </a:p>
          <a:p>
            <a:pPr marL="457200" indent="-457200">
              <a:buClr>
                <a:schemeClr val="accent1"/>
              </a:buClr>
              <a:buFont typeface="+mj-lt"/>
              <a:buAutoNum type="arabicPeriod"/>
            </a:pPr>
            <a:r>
              <a:rPr lang="pl-PL" dirty="0" smtClean="0">
                <a:latin typeface="Bahnschrift SemiBold Condensed" panose="020B0502040204020203" pitchFamily="34" charset="0"/>
              </a:rPr>
              <a:t>Technik szerokopasmowej komunikacji Elektronicznej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rabicPeriod"/>
            </a:pPr>
            <a:r>
              <a:rPr lang="pl-PL" dirty="0" smtClean="0">
                <a:latin typeface="Bahnschrift SemiBold Condensed" panose="020B0502040204020203" pitchFamily="34" charset="0"/>
              </a:rPr>
              <a:t>Technik fotografii i multimediów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rabicPeriod"/>
            </a:pPr>
            <a:r>
              <a:rPr lang="pl-PL" dirty="0" smtClean="0">
                <a:latin typeface="Bahnschrift SemiBold Condensed" panose="020B0502040204020203" pitchFamily="34" charset="0"/>
              </a:rPr>
              <a:t>Technik elektronik</a:t>
            </a:r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2036618"/>
          </a:xfrm>
        </p:spPr>
        <p:txBody>
          <a:bodyPr/>
          <a:lstStyle/>
          <a:p>
            <a:pPr algn="l"/>
            <a:r>
              <a:rPr lang="pl-PL" dirty="0" smtClean="0">
                <a:latin typeface="Bahnschrift SemiBold Condensed" panose="020B0502040204020203" pitchFamily="34" charset="0"/>
              </a:rPr>
              <a:t>Adres:</a:t>
            </a:r>
          </a:p>
          <a:p>
            <a:pPr algn="l"/>
            <a:r>
              <a:rPr lang="pl-PL" dirty="0">
                <a:latin typeface="Bahnschrift SemiBold Condensed" panose="020B0502040204020203" pitchFamily="34" charset="0"/>
              </a:rPr>
              <a:t>ul. Harcerzy Września 1939 r. Nr 2</a:t>
            </a:r>
          </a:p>
          <a:p>
            <a:pPr algn="l"/>
            <a:r>
              <a:rPr lang="pl-PL" dirty="0">
                <a:latin typeface="Bahnschrift SemiBold Condensed" panose="020B0502040204020203" pitchFamily="34" charset="0"/>
              </a:rPr>
              <a:t>Tel. 32 202-82-55</a:t>
            </a:r>
          </a:p>
          <a:p>
            <a:pPr lvl="0" algn="l"/>
            <a:r>
              <a:rPr lang="en-US" dirty="0">
                <a:latin typeface="Bahnschrift SemiBold Condensed" panose="020B0502040204020203" pitchFamily="34" charset="0"/>
              </a:rPr>
              <a:t>technikum12@abramowski.edu.pl</a:t>
            </a:r>
            <a:endParaRPr lang="pl-PL" dirty="0">
              <a:latin typeface="Bahnschrift SemiBold Condensed" panose="020B0502040204020203" pitchFamily="34" charset="0"/>
            </a:endParaRPr>
          </a:p>
          <a:p>
            <a:pPr algn="l"/>
            <a:r>
              <a:rPr lang="pl-PL" u="sng" dirty="0">
                <a:latin typeface="Bahnschrift SemiBold Condensed" panose="020B0502040204020203" pitchFamily="34" charset="0"/>
              </a:rPr>
              <a:t>http://www.abramowski.edu.pl</a:t>
            </a:r>
            <a:endParaRPr lang="pl-PL" dirty="0">
              <a:latin typeface="Bahnschrift SemiBold Condensed" panose="020B0502040204020203" pitchFamily="34" charset="0"/>
            </a:endParaRPr>
          </a:p>
        </p:txBody>
      </p:sp>
      <p:pic>
        <p:nvPicPr>
          <p:cNvPr id="1026" name="Picture 2" descr="http://abramowski.edu.pl/wp-content/uploads/2019/01/Srebrne-technikum-20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064" y="3663908"/>
            <a:ext cx="1899732" cy="18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bramowski.edu.pl/wp-content/uploads/2018/05/brazowy-medal-ranking-katowice-technikum-201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424" y="3709575"/>
            <a:ext cx="2587640" cy="17543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abramowski.edu.pl/wp-content/uploads/2018/05/brazowy-medal-ranking-katowice-technikum-201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687" y="3709576"/>
            <a:ext cx="2578225" cy="1747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240505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Bahnschrift SemiBold Condensed" panose="020B0502040204020203" pitchFamily="34" charset="0"/>
              </a:rPr>
              <a:t>Dlaczego technikum?</a:t>
            </a:r>
            <a:endParaRPr lang="pl-PL" dirty="0">
              <a:latin typeface="Bahnschrift SemiBold Condensed" panose="020B0502040204020203" pitchFamily="34" charset="0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>
                <a:latin typeface="Bahnschrift SemiBold Condensed" panose="020B0502040204020203" pitchFamily="34" charset="0"/>
              </a:rPr>
              <a:t>Zastanawiacie </a:t>
            </a:r>
            <a:r>
              <a:rPr lang="pl-PL" dirty="0">
                <a:latin typeface="Bahnschrift SemiBold Condensed" panose="020B0502040204020203" pitchFamily="34" charset="0"/>
              </a:rPr>
              <a:t>się jaką drogę kariery wybrać? </a:t>
            </a:r>
            <a:r>
              <a:rPr lang="pl-PL" dirty="0" smtClean="0">
                <a:latin typeface="Bahnschrift SemiBold Condensed" panose="020B0502040204020203" pitchFamily="34" charset="0"/>
              </a:rPr>
              <a:t>Może technikum? Szeroki zakres kierunków jest na pewno mocną stroną. Kierunki </a:t>
            </a:r>
            <a:r>
              <a:rPr lang="pl-PL" dirty="0">
                <a:latin typeface="Bahnschrift SemiBold Condensed" panose="020B0502040204020203" pitchFamily="34" charset="0"/>
              </a:rPr>
              <a:t>ekonomiczne, informatyczne, </a:t>
            </a:r>
            <a:r>
              <a:rPr lang="pl-PL" dirty="0" smtClean="0">
                <a:latin typeface="Bahnschrift SemiBold Condensed" panose="020B0502040204020203" pitchFamily="34" charset="0"/>
              </a:rPr>
              <a:t>techniczne </a:t>
            </a:r>
            <a:r>
              <a:rPr lang="pl-PL" dirty="0">
                <a:latin typeface="Bahnschrift SemiBold Condensed" panose="020B0502040204020203" pitchFamily="34" charset="0"/>
              </a:rPr>
              <a:t>czy </a:t>
            </a:r>
            <a:r>
              <a:rPr lang="pl-PL" dirty="0" smtClean="0">
                <a:latin typeface="Bahnschrift SemiBold Condensed" panose="020B0502040204020203" pitchFamily="34" charset="0"/>
              </a:rPr>
              <a:t>logistyczne to tylko część ich oferty. Oczywiście to </a:t>
            </a:r>
            <a:r>
              <a:rPr lang="pl-PL" dirty="0">
                <a:latin typeface="Bahnschrift SemiBold Condensed" panose="020B0502040204020203" pitchFamily="34" charset="0"/>
              </a:rPr>
              <a:t>Twój wybór. Jednak by móc podjąć słuszną, przemyślaną decyzję trzeba zgromadzić dane. A przydatne Ci informacje znajdują się poniżej.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86123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84311" y="685799"/>
            <a:ext cx="3549121" cy="1371600"/>
          </a:xfrm>
        </p:spPr>
        <p:txBody>
          <a:bodyPr/>
          <a:lstStyle/>
          <a:p>
            <a:r>
              <a:rPr lang="pl-PL" dirty="0" smtClean="0">
                <a:latin typeface="Bahnschrift SemiBold Condensed" panose="020B0502040204020203" pitchFamily="34" charset="0"/>
              </a:rPr>
              <a:t>Atuty szkoły</a:t>
            </a:r>
            <a:endParaRPr lang="pl-PL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ClrTx/>
            </a:pPr>
            <a:r>
              <a:rPr lang="pl-PL" dirty="0" smtClean="0">
                <a:latin typeface="Bahnschrift SemiBold Condensed" panose="020B0502040204020203" pitchFamily="34" charset="0"/>
              </a:rPr>
              <a:t>Uczniowie </a:t>
            </a:r>
            <a:r>
              <a:rPr lang="pl-PL" dirty="0">
                <a:latin typeface="Bahnschrift SemiBold Condensed" panose="020B0502040204020203" pitchFamily="34" charset="0"/>
              </a:rPr>
              <a:t>szkoły osiągają wysokie wyniki egzaminów zewnętrznych, znacznie przekraczające poziom zdawalności zarówno w skali województwa śląskiego, jak i całego kraju. </a:t>
            </a:r>
            <a:endParaRPr lang="pl-PL" dirty="0" smtClean="0">
              <a:latin typeface="Bahnschrift SemiBold Condensed" panose="020B0502040204020203" pitchFamily="34" charset="0"/>
            </a:endParaRPr>
          </a:p>
          <a:p>
            <a:pPr>
              <a:buClrTx/>
            </a:pPr>
            <a:r>
              <a:rPr lang="pl-PL" dirty="0" smtClean="0">
                <a:latin typeface="Bahnschrift SemiBold Condensed" panose="020B0502040204020203" pitchFamily="34" charset="0"/>
              </a:rPr>
              <a:t>Absolwenci </a:t>
            </a:r>
            <a:r>
              <a:rPr lang="pl-PL" dirty="0">
                <a:latin typeface="Bahnschrift SemiBold Condensed" panose="020B0502040204020203" pitchFamily="34" charset="0"/>
              </a:rPr>
              <a:t>wszystkich </a:t>
            </a:r>
            <a:r>
              <a:rPr lang="pl-PL" dirty="0" smtClean="0">
                <a:latin typeface="Bahnschrift SemiBold Condensed" panose="020B0502040204020203" pitchFamily="34" charset="0"/>
              </a:rPr>
              <a:t>kierunków, wyposażani </a:t>
            </a:r>
            <a:r>
              <a:rPr lang="pl-PL" dirty="0">
                <a:latin typeface="Bahnschrift SemiBold Condensed" panose="020B0502040204020203" pitchFamily="34" charset="0"/>
              </a:rPr>
              <a:t>są w kompetencje pożądane przez pracodawców, potrafią wykorzystywać nowoczesne technologie informacyjne i multimedialne adekwatnie do swojej dziedziny. </a:t>
            </a:r>
            <a:endParaRPr lang="pl-PL" dirty="0" smtClean="0">
              <a:latin typeface="Bahnschrift SemiBold Condensed" panose="020B0502040204020203" pitchFamily="34" charset="0"/>
            </a:endParaRPr>
          </a:p>
          <a:p>
            <a:pPr>
              <a:buClrTx/>
            </a:pPr>
            <a:r>
              <a:rPr lang="pl-PL" dirty="0" smtClean="0">
                <a:latin typeface="Bahnschrift SemiBold Condensed" panose="020B0502040204020203" pitchFamily="34" charset="0"/>
              </a:rPr>
              <a:t>Szkoła otrzymała w </a:t>
            </a:r>
            <a:r>
              <a:rPr lang="pl-PL" dirty="0">
                <a:latin typeface="Bahnschrift SemiBold Condensed" panose="020B0502040204020203" pitchFamily="34" charset="0"/>
              </a:rPr>
              <a:t>latach 2013 i 2014 </a:t>
            </a:r>
            <a:r>
              <a:rPr lang="pl-PL" dirty="0" smtClean="0">
                <a:latin typeface="Bahnschrift SemiBold Condensed" panose="020B0502040204020203" pitchFamily="34" charset="0"/>
              </a:rPr>
              <a:t> </a:t>
            </a:r>
            <a:r>
              <a:rPr lang="pl-PL" dirty="0">
                <a:latin typeface="Bahnschrift SemiBold Condensed" panose="020B0502040204020203" pitchFamily="34" charset="0"/>
              </a:rPr>
              <a:t>"Wyróżnienie w rankingu IT szkoła" za podwyższanie kompetencji uczniów szkół ponadgimnazjalnych w zakresie technologii </a:t>
            </a:r>
            <a:r>
              <a:rPr lang="pl-PL" dirty="0" err="1">
                <a:latin typeface="Bahnschrift SemiBold Condensed" panose="020B0502040204020203" pitchFamily="34" charset="0"/>
              </a:rPr>
              <a:t>informacyjno</a:t>
            </a:r>
            <a:r>
              <a:rPr lang="pl-PL" dirty="0">
                <a:latin typeface="Bahnschrift SemiBold Condensed" panose="020B0502040204020203" pitchFamily="34" charset="0"/>
              </a:rPr>
              <a:t> </a:t>
            </a:r>
            <a:r>
              <a:rPr lang="pl-PL" dirty="0" smtClean="0">
                <a:latin typeface="Bahnschrift SemiBold Condensed" panose="020B0502040204020203" pitchFamily="34" charset="0"/>
              </a:rPr>
              <a:t>- </a:t>
            </a:r>
            <a:r>
              <a:rPr lang="pl-PL" dirty="0">
                <a:latin typeface="Bahnschrift SemiBold Condensed" panose="020B0502040204020203" pitchFamily="34" charset="0"/>
              </a:rPr>
              <a:t>komunikacyjnych IT</a:t>
            </a:r>
            <a:r>
              <a:rPr lang="pl-PL" dirty="0" smtClean="0">
                <a:latin typeface="Bahnschrift SemiBold Condensed" panose="020B0502040204020203" pitchFamily="34" charset="0"/>
              </a:rPr>
              <a:t>.</a:t>
            </a:r>
          </a:p>
          <a:p>
            <a:pPr>
              <a:buClrTx/>
            </a:pPr>
            <a:r>
              <a:rPr lang="pl-PL" dirty="0" smtClean="0">
                <a:latin typeface="Bahnschrift SemiBold Condensed" panose="020B0502040204020203" pitchFamily="34" charset="0"/>
              </a:rPr>
              <a:t> Posiada </a:t>
            </a:r>
            <a:r>
              <a:rPr lang="pl-PL" dirty="0">
                <a:latin typeface="Bahnschrift SemiBold Condensed" panose="020B0502040204020203" pitchFamily="34" charset="0"/>
              </a:rPr>
              <a:t>status Lokalnej Akademii Sieciowej CISCO, w ramach której uczniowie nabywają podstawowe kompetencje w technologiach IT. Zajmując w rankingu "Perspektyw" drugie miejsce w Katowicach, ósme w województwie śląskim i osiemdziesiąte piąte w kraju, otrzymaliśmy tytuł Złotego Technikum 2015</a:t>
            </a:r>
            <a:r>
              <a:rPr lang="pl-PL" dirty="0" smtClean="0">
                <a:latin typeface="Bahnschrift SemiBold Condensed" panose="020B0502040204020203" pitchFamily="34" charset="0"/>
              </a:rPr>
              <a:t>.</a:t>
            </a:r>
          </a:p>
          <a:p>
            <a:pPr>
              <a:buClrTx/>
            </a:pPr>
            <a:r>
              <a:rPr lang="pl-PL" dirty="0">
                <a:latin typeface="Bahnschrift SemiBold Condensed" panose="020B0502040204020203" pitchFamily="34" charset="0"/>
              </a:rPr>
              <a:t>Większość kadry  stanowią czynni egzaminatorzy przedmiotów ogólnokształcących i zawodowych.</a:t>
            </a:r>
          </a:p>
          <a:p>
            <a:pPr>
              <a:buClrTx/>
            </a:pPr>
            <a:endParaRPr lang="pl-PL" dirty="0">
              <a:latin typeface="Bahnschrift SemiBold Condensed" panose="020B0502040204020203" pitchFamily="34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484312" y="2254828"/>
            <a:ext cx="3549121" cy="2961408"/>
          </a:xfrm>
        </p:spPr>
        <p:txBody>
          <a:bodyPr>
            <a:normAutofit/>
          </a:bodyPr>
          <a:lstStyle/>
          <a:p>
            <a:pPr algn="l"/>
            <a:r>
              <a:rPr lang="pl-PL" dirty="0" smtClean="0">
                <a:latin typeface="Bahnschrift SemiBold Condensed" panose="020B0502040204020203" pitchFamily="34" charset="0"/>
              </a:rPr>
              <a:t>Baza dydaktyczna:</a:t>
            </a:r>
          </a:p>
          <a:p>
            <a:pPr algn="l"/>
            <a:r>
              <a:rPr lang="pl-PL" dirty="0" smtClean="0">
                <a:latin typeface="Bahnschrift SemiBold Condensed" panose="020B0502040204020203" pitchFamily="34" charset="0"/>
              </a:rPr>
              <a:t> </a:t>
            </a:r>
            <a:r>
              <a:rPr lang="pl-PL" dirty="0">
                <a:latin typeface="Bahnschrift SemiBold Condensed" panose="020B0502040204020203" pitchFamily="34" charset="0"/>
              </a:rPr>
              <a:t>Placówka posiada sale multimedialne, pracownie komputerowe, </a:t>
            </a:r>
            <a:r>
              <a:rPr lang="pl-PL" dirty="0" smtClean="0">
                <a:latin typeface="Bahnschrift SemiBold Condensed" panose="020B0502040204020203" pitchFamily="34" charset="0"/>
              </a:rPr>
              <a:t>skomputeryzowaną </a:t>
            </a:r>
            <a:r>
              <a:rPr lang="pl-PL" dirty="0">
                <a:latin typeface="Bahnschrift SemiBold Condensed" panose="020B0502040204020203" pitchFamily="34" charset="0"/>
              </a:rPr>
              <a:t>bibliotekę z dostępem do </a:t>
            </a:r>
            <a:r>
              <a:rPr lang="pl-PL" dirty="0" err="1">
                <a:latin typeface="Bahnschrift SemiBold Condensed" panose="020B0502040204020203" pitchFamily="34" charset="0"/>
              </a:rPr>
              <a:t>internetu</a:t>
            </a:r>
            <a:r>
              <a:rPr lang="pl-PL" dirty="0" smtClean="0">
                <a:latin typeface="Bahnschrift SemiBold Condensed" panose="020B0502040204020203" pitchFamily="34" charset="0"/>
              </a:rPr>
              <a:t>, kompleksową </a:t>
            </a:r>
            <a:r>
              <a:rPr lang="pl-PL" dirty="0">
                <a:latin typeface="Bahnschrift SemiBold Condensed" panose="020B0502040204020203" pitchFamily="34" charset="0"/>
              </a:rPr>
              <a:t>bazę sportową i rekreacyjną (m.in. siłownia i </a:t>
            </a:r>
            <a:r>
              <a:rPr lang="pl-PL" dirty="0" smtClean="0">
                <a:latin typeface="Bahnschrift SemiBold Condensed" panose="020B0502040204020203" pitchFamily="34" charset="0"/>
              </a:rPr>
              <a:t>sauna),radiowęzeł </a:t>
            </a:r>
            <a:r>
              <a:rPr lang="pl-PL" dirty="0">
                <a:latin typeface="Bahnschrift SemiBold Condensed" panose="020B0502040204020203" pitchFamily="34" charset="0"/>
              </a:rPr>
              <a:t>i salę prób dla zespołów muzycznych. </a:t>
            </a:r>
          </a:p>
        </p:txBody>
      </p:sp>
    </p:spTree>
    <p:extLst>
      <p:ext uri="{BB962C8B-B14F-4D97-AF65-F5344CB8AC3E}">
        <p14:creationId xmlns="" xmlns:p14="http://schemas.microsoft.com/office/powerpoint/2010/main" val="21597110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84312" y="1600199"/>
            <a:ext cx="3549121" cy="1371600"/>
          </a:xfrm>
        </p:spPr>
        <p:txBody>
          <a:bodyPr/>
          <a:lstStyle/>
          <a:p>
            <a:r>
              <a:rPr lang="pl-PL" b="1" dirty="0"/>
              <a:t>Technikum Nr 15 im. Tomasza </a:t>
            </a:r>
            <a:r>
              <a:rPr lang="pl-PL" b="1" dirty="0" err="1"/>
              <a:t>Klenczara</a:t>
            </a:r>
            <a:r>
              <a:rPr lang="pl-PL" b="1" dirty="0"/>
              <a:t> w Katowicach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424055" y="1080858"/>
            <a:ext cx="5652654" cy="4228896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latin typeface="Bahnschrift SemiBold Condensed" panose="020B0502040204020203" pitchFamily="34" charset="0"/>
              </a:rPr>
              <a:t>KSZTAŁCI W NASTĘPUJĄCYCH ZAWODACH:     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rabicPeriod"/>
            </a:pPr>
            <a:r>
              <a:rPr lang="pl-PL" dirty="0" smtClean="0">
                <a:latin typeface="Bahnschrift SemiBold Condensed" panose="020B0502040204020203" pitchFamily="34" charset="0"/>
              </a:rPr>
              <a:t> </a:t>
            </a:r>
            <a:r>
              <a:rPr lang="pl-PL" dirty="0">
                <a:latin typeface="Bahnschrift SemiBold Condensed" panose="020B0502040204020203" pitchFamily="34" charset="0"/>
              </a:rPr>
              <a:t>T</a:t>
            </a:r>
            <a:r>
              <a:rPr lang="pl-PL" dirty="0" smtClean="0">
                <a:latin typeface="Bahnschrift SemiBold Condensed" panose="020B0502040204020203" pitchFamily="34" charset="0"/>
              </a:rPr>
              <a:t>echnik </a:t>
            </a:r>
            <a:r>
              <a:rPr lang="pl-PL" dirty="0">
                <a:latin typeface="Bahnschrift SemiBold Condensed" panose="020B0502040204020203" pitchFamily="34" charset="0"/>
              </a:rPr>
              <a:t>spedytor, 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rabicPeriod"/>
            </a:pPr>
            <a:r>
              <a:rPr lang="pl-PL" dirty="0" smtClean="0">
                <a:latin typeface="Bahnschrift SemiBold Condensed" panose="020B0502040204020203" pitchFamily="34" charset="0"/>
              </a:rPr>
              <a:t> </a:t>
            </a:r>
            <a:r>
              <a:rPr lang="pl-PL" dirty="0">
                <a:latin typeface="Bahnschrift SemiBold Condensed" panose="020B0502040204020203" pitchFamily="34" charset="0"/>
              </a:rPr>
              <a:t>T</a:t>
            </a:r>
            <a:r>
              <a:rPr lang="pl-PL" dirty="0" smtClean="0">
                <a:latin typeface="Bahnschrift SemiBold Condensed" panose="020B0502040204020203" pitchFamily="34" charset="0"/>
              </a:rPr>
              <a:t>echnik </a:t>
            </a:r>
            <a:r>
              <a:rPr lang="pl-PL" dirty="0">
                <a:latin typeface="Bahnschrift SemiBold Condensed" panose="020B0502040204020203" pitchFamily="34" charset="0"/>
              </a:rPr>
              <a:t>przeróbki kopalin stałych, 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rabicPeriod"/>
            </a:pPr>
            <a:r>
              <a:rPr lang="pl-PL" dirty="0" smtClean="0">
                <a:latin typeface="Bahnschrift SemiBold Condensed" panose="020B0502040204020203" pitchFamily="34" charset="0"/>
              </a:rPr>
              <a:t> </a:t>
            </a:r>
            <a:r>
              <a:rPr lang="pl-PL" dirty="0">
                <a:latin typeface="Bahnschrift SemiBold Condensed" panose="020B0502040204020203" pitchFamily="34" charset="0"/>
              </a:rPr>
              <a:t>T</a:t>
            </a:r>
            <a:r>
              <a:rPr lang="pl-PL" dirty="0" smtClean="0">
                <a:latin typeface="Bahnschrift SemiBold Condensed" panose="020B0502040204020203" pitchFamily="34" charset="0"/>
              </a:rPr>
              <a:t>echnik </a:t>
            </a:r>
            <a:r>
              <a:rPr lang="pl-PL" dirty="0">
                <a:latin typeface="Bahnschrift SemiBold Condensed" panose="020B0502040204020203" pitchFamily="34" charset="0"/>
              </a:rPr>
              <a:t>lotniskowych służb operacyjnych, 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rabicPeriod"/>
            </a:pPr>
            <a:r>
              <a:rPr lang="pl-PL" dirty="0" smtClean="0">
                <a:latin typeface="Bahnschrift SemiBold Condensed" panose="020B0502040204020203" pitchFamily="34" charset="0"/>
              </a:rPr>
              <a:t> </a:t>
            </a:r>
            <a:r>
              <a:rPr lang="pl-PL" dirty="0">
                <a:latin typeface="Bahnschrift SemiBold Condensed" panose="020B0502040204020203" pitchFamily="34" charset="0"/>
              </a:rPr>
              <a:t>T</a:t>
            </a:r>
            <a:r>
              <a:rPr lang="pl-PL" dirty="0" smtClean="0">
                <a:latin typeface="Bahnschrift SemiBold Condensed" panose="020B0502040204020203" pitchFamily="34" charset="0"/>
              </a:rPr>
              <a:t>echnik </a:t>
            </a:r>
            <a:r>
              <a:rPr lang="pl-PL" dirty="0">
                <a:latin typeface="Bahnschrift SemiBold Condensed" panose="020B0502040204020203" pitchFamily="34" charset="0"/>
              </a:rPr>
              <a:t>ekonomista, 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rabicPeriod"/>
            </a:pPr>
            <a:r>
              <a:rPr lang="pl-PL" dirty="0" smtClean="0">
                <a:latin typeface="Bahnschrift SemiBold Condensed" panose="020B0502040204020203" pitchFamily="34" charset="0"/>
              </a:rPr>
              <a:t> </a:t>
            </a:r>
            <a:r>
              <a:rPr lang="pl-PL" dirty="0">
                <a:latin typeface="Bahnschrift SemiBold Condensed" panose="020B0502040204020203" pitchFamily="34" charset="0"/>
              </a:rPr>
              <a:t>T</a:t>
            </a:r>
            <a:r>
              <a:rPr lang="pl-PL" dirty="0" smtClean="0">
                <a:latin typeface="Bahnschrift SemiBold Condensed" panose="020B0502040204020203" pitchFamily="34" charset="0"/>
              </a:rPr>
              <a:t>echnik </a:t>
            </a:r>
            <a:r>
              <a:rPr lang="pl-PL" dirty="0">
                <a:latin typeface="Bahnschrift SemiBold Condensed" panose="020B0502040204020203" pitchFamily="34" charset="0"/>
              </a:rPr>
              <a:t>chłodnictwa i klimatyzacji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rabicPeriod"/>
            </a:pPr>
            <a:r>
              <a:rPr lang="pl-PL" b="1" dirty="0">
                <a:latin typeface="Bahnschrift SemiBold Condensed" panose="020B0502040204020203" pitchFamily="34" charset="0"/>
              </a:rPr>
              <a:t>OD 1 WRZEŚNIA 2020 !</a:t>
            </a:r>
            <a:endParaRPr lang="pl-PL" dirty="0">
              <a:latin typeface="Bahnschrift SemiBold Condensed" panose="020B0502040204020203" pitchFamily="34" charset="0"/>
            </a:endParaRPr>
          </a:p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484312" y="2971799"/>
            <a:ext cx="3549121" cy="2337955"/>
          </a:xfrm>
        </p:spPr>
        <p:txBody>
          <a:bodyPr/>
          <a:lstStyle/>
          <a:p>
            <a:pPr algn="l" fontAlgn="base"/>
            <a:r>
              <a:rPr lang="pl-PL" dirty="0">
                <a:latin typeface="Bahnschrift SemiBold Condensed" panose="020B0502040204020203" pitchFamily="34" charset="0"/>
              </a:rPr>
              <a:t>Adres:</a:t>
            </a:r>
          </a:p>
          <a:p>
            <a:pPr algn="l" fontAlgn="base"/>
            <a:r>
              <a:rPr lang="pl-PL" dirty="0">
                <a:latin typeface="Bahnschrift SemiBold Condensed" panose="020B0502040204020203" pitchFamily="34" charset="0"/>
              </a:rPr>
              <a:t>ul. Tadeusza Boya Żeleńskiego 96 40-750 Katowice </a:t>
            </a:r>
          </a:p>
          <a:p>
            <a:pPr algn="l" fontAlgn="base"/>
            <a:r>
              <a:rPr lang="en-US" dirty="0" err="1">
                <a:latin typeface="Bahnschrift SemiBold Condensed" panose="020B0502040204020203" pitchFamily="34" charset="0"/>
              </a:rPr>
              <a:t>tel</a:t>
            </a:r>
            <a:r>
              <a:rPr lang="en-US" dirty="0">
                <a:latin typeface="Bahnschrift SemiBold Condensed" panose="020B0502040204020203" pitchFamily="34" charset="0"/>
              </a:rPr>
              <a:t>/fax: +48 32 20 20 011</a:t>
            </a:r>
            <a:endParaRPr lang="pl-PL" dirty="0">
              <a:latin typeface="Bahnschrift SemiBold Condensed" panose="020B0502040204020203" pitchFamily="34" charset="0"/>
            </a:endParaRPr>
          </a:p>
          <a:p>
            <a:pPr algn="l" fontAlgn="base"/>
            <a:r>
              <a:rPr lang="en-US" dirty="0">
                <a:latin typeface="Bahnschrift SemiBold Condensed" panose="020B0502040204020203" pitchFamily="34" charset="0"/>
              </a:rPr>
              <a:t>e-mail: </a:t>
            </a:r>
            <a:r>
              <a:rPr lang="en-US" dirty="0" smtClean="0">
                <a:latin typeface="Bahnschrift SemiBold Condensed" panose="020B0502040204020203" pitchFamily="34" charset="0"/>
              </a:rPr>
              <a:t>klenczar@klenczar.pl</a:t>
            </a:r>
            <a:endParaRPr lang="pl-PL" dirty="0" smtClean="0">
              <a:latin typeface="Bahnschrift SemiBold Condensed" panose="020B0502040204020203" pitchFamily="34" charset="0"/>
            </a:endParaRPr>
          </a:p>
          <a:p>
            <a:pPr algn="l" fontAlgn="base"/>
            <a:r>
              <a:rPr lang="pl-PL" dirty="0">
                <a:latin typeface="Bahnschrift SemiBold Condensed" panose="020B0502040204020203" pitchFamily="34" charset="0"/>
              </a:rPr>
              <a:t>www.klenczar.pl</a:t>
            </a:r>
          </a:p>
          <a:p>
            <a:endParaRPr lang="pl-PL" dirty="0"/>
          </a:p>
        </p:txBody>
      </p:sp>
      <p:pic>
        <p:nvPicPr>
          <p:cNvPr id="6" name="Obraz 5" descr="http://files.clickweb.home.pl/56/e1/56e11383-6159-4021-a92f-d60ab72aa057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055" y="4582390"/>
            <a:ext cx="3289158" cy="97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0977003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048000" y="2191674"/>
            <a:ext cx="6096000" cy="28604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smtClean="0"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Atuty szkoły: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 smtClean="0"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pl-PL" dirty="0"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Zdobędziesz kwalifikacje w zawodach powszechnie poszukiwanych przez pracodawców na rynku pracy.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2. Nauka odbywa się w dobrze wyposażonych salach lekcyjnych i pracowniach.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Będziesz rozwijać swoje pasje i dodatkowe umiejętności.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4. Uczestnictwo w międzynarodowych projektach umożliwia odbywanie zagranicznych praktyk zawodowych.</a:t>
            </a:r>
            <a:endParaRPr lang="pl-PL" dirty="0">
              <a:effectLst/>
              <a:latin typeface="Bahnschrift SemiBold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Technikum Nr 15 im. Tomasza Klenczara  Katowi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219" y="477981"/>
            <a:ext cx="6421582" cy="12053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373505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Technikum NR 18 w Zespole  Szkół Poligraficzno-Mechanicznych im. Armii Krajowej w Katowicach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06457" y="498764"/>
            <a:ext cx="6978169" cy="6120246"/>
          </a:xfrm>
        </p:spPr>
        <p:txBody>
          <a:bodyPr/>
          <a:lstStyle/>
          <a:p>
            <a:pPr marL="0" indent="0">
              <a:buNone/>
            </a:pPr>
            <a:endParaRPr lang="pl-PL" dirty="0" smtClean="0">
              <a:latin typeface="Bahnschrift SemiBold Condensed" panose="020B0502040204020203" pitchFamily="34" charset="0"/>
            </a:endParaRPr>
          </a:p>
          <a:p>
            <a:pPr marL="0" indent="0">
              <a:buNone/>
            </a:pPr>
            <a:r>
              <a:rPr lang="pl-PL" dirty="0" smtClean="0">
                <a:latin typeface="Bahnschrift SemiBold Condensed" panose="020B0502040204020203" pitchFamily="34" charset="0"/>
              </a:rPr>
              <a:t>Kształci </a:t>
            </a:r>
            <a:r>
              <a:rPr lang="pl-PL" dirty="0">
                <a:latin typeface="Bahnschrift SemiBold Condensed" panose="020B0502040204020203" pitchFamily="34" charset="0"/>
              </a:rPr>
              <a:t>w następujących zawodach:	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rabicPeriod"/>
            </a:pPr>
            <a:r>
              <a:rPr lang="pl-PL" dirty="0" smtClean="0">
                <a:latin typeface="Bahnschrift SemiBold Condensed" panose="020B0502040204020203" pitchFamily="34" charset="0"/>
              </a:rPr>
              <a:t> </a:t>
            </a:r>
            <a:r>
              <a:rPr lang="pl-PL" dirty="0">
                <a:latin typeface="Bahnschrift SemiBold Condensed" panose="020B0502040204020203" pitchFamily="34" charset="0"/>
              </a:rPr>
              <a:t>T</a:t>
            </a:r>
            <a:r>
              <a:rPr lang="pl-PL" dirty="0" smtClean="0">
                <a:latin typeface="Bahnschrift SemiBold Condensed" panose="020B0502040204020203" pitchFamily="34" charset="0"/>
              </a:rPr>
              <a:t>echnik </a:t>
            </a:r>
            <a:r>
              <a:rPr lang="pl-PL" dirty="0">
                <a:latin typeface="Bahnschrift SemiBold Condensed" panose="020B0502040204020203" pitchFamily="34" charset="0"/>
              </a:rPr>
              <a:t>procesów drukowania 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rabicPeriod"/>
            </a:pPr>
            <a:r>
              <a:rPr lang="pl-PL" dirty="0" smtClean="0">
                <a:latin typeface="Bahnschrift SemiBold Condensed" panose="020B0502040204020203" pitchFamily="34" charset="0"/>
              </a:rPr>
              <a:t> </a:t>
            </a:r>
            <a:r>
              <a:rPr lang="pl-PL" dirty="0">
                <a:latin typeface="Bahnschrift SemiBold Condensed" panose="020B0502040204020203" pitchFamily="34" charset="0"/>
              </a:rPr>
              <a:t>T</a:t>
            </a:r>
            <a:r>
              <a:rPr lang="pl-PL" dirty="0" smtClean="0">
                <a:latin typeface="Bahnschrift SemiBold Condensed" panose="020B0502040204020203" pitchFamily="34" charset="0"/>
              </a:rPr>
              <a:t>echnik </a:t>
            </a:r>
            <a:r>
              <a:rPr lang="pl-PL" dirty="0">
                <a:latin typeface="Bahnschrift SemiBold Condensed" panose="020B0502040204020203" pitchFamily="34" charset="0"/>
              </a:rPr>
              <a:t>procesów introligatorskich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rabicPeriod"/>
            </a:pPr>
            <a:r>
              <a:rPr lang="pl-PL" dirty="0">
                <a:latin typeface="Bahnschrift SemiBold Condensed" panose="020B0502040204020203" pitchFamily="34" charset="0"/>
              </a:rPr>
              <a:t> </a:t>
            </a:r>
            <a:r>
              <a:rPr lang="pl-PL" dirty="0" smtClean="0">
                <a:latin typeface="Bahnschrift SemiBold Condensed" panose="020B0502040204020203" pitchFamily="34" charset="0"/>
              </a:rPr>
              <a:t>Technik </a:t>
            </a:r>
            <a:r>
              <a:rPr lang="pl-PL" dirty="0">
                <a:latin typeface="Bahnschrift SemiBold Condensed" panose="020B0502040204020203" pitchFamily="34" charset="0"/>
              </a:rPr>
              <a:t>grafiki i poligrafii cyfrowej 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rabicPeriod"/>
            </a:pPr>
            <a:r>
              <a:rPr lang="pl-PL" dirty="0" smtClean="0">
                <a:latin typeface="Bahnschrift SemiBold Condensed" panose="020B0502040204020203" pitchFamily="34" charset="0"/>
              </a:rPr>
              <a:t> </a:t>
            </a:r>
            <a:r>
              <a:rPr lang="pl-PL" dirty="0">
                <a:latin typeface="Bahnschrift SemiBold Condensed" panose="020B0502040204020203" pitchFamily="34" charset="0"/>
              </a:rPr>
              <a:t>T</a:t>
            </a:r>
            <a:r>
              <a:rPr lang="pl-PL" dirty="0" smtClean="0">
                <a:latin typeface="Bahnschrift SemiBold Condensed" panose="020B0502040204020203" pitchFamily="34" charset="0"/>
              </a:rPr>
              <a:t>echnik </a:t>
            </a:r>
            <a:r>
              <a:rPr lang="pl-PL" dirty="0">
                <a:latin typeface="Bahnschrift SemiBold Condensed" panose="020B0502040204020203" pitchFamily="34" charset="0"/>
              </a:rPr>
              <a:t>informatyk–umowa z firmą Microsoft 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rabicPeriod"/>
            </a:pPr>
            <a:r>
              <a:rPr lang="pl-PL" dirty="0" smtClean="0">
                <a:latin typeface="Bahnschrift SemiBold Condensed" panose="020B0502040204020203" pitchFamily="34" charset="0"/>
              </a:rPr>
              <a:t> </a:t>
            </a:r>
            <a:r>
              <a:rPr lang="pl-PL" dirty="0">
                <a:latin typeface="Bahnschrift SemiBold Condensed" panose="020B0502040204020203" pitchFamily="34" charset="0"/>
              </a:rPr>
              <a:t>T</a:t>
            </a:r>
            <a:r>
              <a:rPr lang="pl-PL" dirty="0" smtClean="0">
                <a:latin typeface="Bahnschrift SemiBold Condensed" panose="020B0502040204020203" pitchFamily="34" charset="0"/>
              </a:rPr>
              <a:t>echnik </a:t>
            </a:r>
            <a:r>
              <a:rPr lang="pl-PL" dirty="0">
                <a:latin typeface="Bahnschrift SemiBold Condensed" panose="020B0502040204020203" pitchFamily="34" charset="0"/>
              </a:rPr>
              <a:t>mechatronik</a:t>
            </a:r>
          </a:p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484311" y="3065318"/>
            <a:ext cx="3549121" cy="2691245"/>
          </a:xfrm>
        </p:spPr>
        <p:txBody>
          <a:bodyPr>
            <a:normAutofit/>
          </a:bodyPr>
          <a:lstStyle/>
          <a:p>
            <a:pPr algn="l" fontAlgn="ctr"/>
            <a:r>
              <a:rPr lang="pl-PL" dirty="0">
                <a:latin typeface="Bahnschrift SemiBold Condensed" panose="020B0502040204020203" pitchFamily="34" charset="0"/>
              </a:rPr>
              <a:t>Adres: </a:t>
            </a:r>
            <a:endParaRPr lang="pl-PL" dirty="0" smtClean="0">
              <a:latin typeface="Bahnschrift SemiBold Condensed" panose="020B0502040204020203" pitchFamily="34" charset="0"/>
            </a:endParaRPr>
          </a:p>
          <a:p>
            <a:pPr algn="l" fontAlgn="ctr"/>
            <a:r>
              <a:rPr lang="pl-PL" dirty="0" smtClean="0">
                <a:latin typeface="Bahnschrift SemiBold Condensed" panose="020B0502040204020203" pitchFamily="34" charset="0"/>
              </a:rPr>
              <a:t>ul</a:t>
            </a:r>
            <a:r>
              <a:rPr lang="pl-PL" dirty="0">
                <a:latin typeface="Bahnschrift SemiBold Condensed" panose="020B0502040204020203" pitchFamily="34" charset="0"/>
              </a:rPr>
              <a:t>. Armii Krajowej 84, </a:t>
            </a:r>
            <a:endParaRPr lang="pl-PL" dirty="0" smtClean="0">
              <a:latin typeface="Bahnschrift SemiBold Condensed" panose="020B0502040204020203" pitchFamily="34" charset="0"/>
            </a:endParaRPr>
          </a:p>
          <a:p>
            <a:pPr algn="l" fontAlgn="ctr"/>
            <a:r>
              <a:rPr lang="pl-PL" dirty="0" smtClean="0">
                <a:latin typeface="Bahnschrift SemiBold Condensed" panose="020B0502040204020203" pitchFamily="34" charset="0"/>
              </a:rPr>
              <a:t>40-671 </a:t>
            </a:r>
            <a:r>
              <a:rPr lang="pl-PL" dirty="0">
                <a:latin typeface="Bahnschrift SemiBold Condensed" panose="020B0502040204020203" pitchFamily="34" charset="0"/>
              </a:rPr>
              <a:t>Katowice</a:t>
            </a:r>
          </a:p>
          <a:p>
            <a:pPr algn="l" fontAlgn="ctr"/>
            <a:r>
              <a:rPr lang="pl-PL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Bahnschrift SemiBold Condensed" panose="020B0502040204020203" pitchFamily="34" charset="0"/>
              </a:rPr>
              <a:t>Telefon</a:t>
            </a:r>
            <a:r>
              <a:rPr lang="pl-PL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Bahnschrift SemiBold Condensed" panose="020B0502040204020203" pitchFamily="34" charset="0"/>
              </a:rPr>
              <a:t>: 32 202 84 </a:t>
            </a:r>
            <a:r>
              <a:rPr lang="pl-PL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Bahnschrift SemiBold Condensed" panose="020B0502040204020203" pitchFamily="34" charset="0"/>
              </a:rPr>
              <a:t>63</a:t>
            </a:r>
          </a:p>
          <a:p>
            <a:pPr algn="l" fontAlgn="ctr"/>
            <a:r>
              <a:rPr lang="pl-PL" dirty="0" smtClean="0">
                <a:latin typeface="Bahnschrift SemiBold Condensed" panose="020B0502040204020203" pitchFamily="34" charset="0"/>
              </a:rPr>
              <a:t>e-mail: dyrekcja@zspm.pl</a:t>
            </a:r>
            <a:endParaRPr lang="pl-PL" dirty="0">
              <a:latin typeface="Bahnschrift SemiBold Condensed" panose="020B0502040204020203" pitchFamily="34" charset="0"/>
            </a:endParaRPr>
          </a:p>
          <a:p>
            <a:pPr algn="l" fontAlgn="ctr"/>
            <a:r>
              <a:rPr lang="pl-PL" b="1" dirty="0" smtClean="0">
                <a:latin typeface="Bahnschrift SemiBold Condensed" panose="020B0502040204020203" pitchFamily="34" charset="0"/>
              </a:rPr>
              <a:t>www: </a:t>
            </a:r>
            <a:r>
              <a:rPr lang="pl-PL" dirty="0" smtClean="0">
                <a:latin typeface="Bahnschrift SemiBold Condensed" panose="020B0502040204020203" pitchFamily="34" charset="0"/>
              </a:rPr>
              <a:t>zspm.prv.pl</a:t>
            </a:r>
            <a:endParaRPr lang="pl-PL" dirty="0">
              <a:latin typeface="Bahnschrift SemiBold Condensed" panose="020B0502040204020203" pitchFamily="34" charset="0"/>
            </a:endParaRPr>
          </a:p>
          <a:p>
            <a:pPr algn="l" fontAlgn="ctr"/>
            <a:endParaRPr lang="pl-PL" dirty="0" smtClean="0">
              <a:latin typeface="Bahnschrift SemiBold Condensed" panose="020B0502040204020203" pitchFamily="34" charset="0"/>
            </a:endParaRPr>
          </a:p>
          <a:p>
            <a:pPr algn="l" fontAlgn="ctr"/>
            <a:endParaRPr lang="pl-PL" dirty="0">
              <a:latin typeface="Bahnschrift SemiBold Condensed" panose="020B0502040204020203" pitchFamily="34" charset="0"/>
            </a:endParaRPr>
          </a:p>
        </p:txBody>
      </p:sp>
      <p:pic>
        <p:nvPicPr>
          <p:cNvPr id="8201" name="Picture 9" descr="Zespół Szkół Poligraficzno-Mechanicznych  im. Armii Krajowej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593" y="238124"/>
            <a:ext cx="6525114" cy="15587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663366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84312" y="1080656"/>
            <a:ext cx="3549121" cy="550718"/>
          </a:xfrm>
        </p:spPr>
        <p:txBody>
          <a:bodyPr/>
          <a:lstStyle/>
          <a:p>
            <a:r>
              <a:rPr lang="pl-PL" dirty="0" smtClean="0">
                <a:latin typeface="Bahnschrift SemiBold Condensed" panose="020B0502040204020203" pitchFamily="34" charset="0"/>
              </a:rPr>
              <a:t>Atuty szkoły</a:t>
            </a:r>
            <a:r>
              <a:rPr lang="pl-PL" dirty="0" smtClean="0"/>
              <a:t>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b="1" dirty="0"/>
              <a:t>Szkoła posiada:</a:t>
            </a:r>
            <a:endParaRPr lang="pl-PL" dirty="0"/>
          </a:p>
          <a:p>
            <a:pPr lvl="0">
              <a:buClrTx/>
            </a:pPr>
            <a:r>
              <a:rPr lang="pl-PL" dirty="0">
                <a:latin typeface="Bahnschrift SemiBold Condensed" panose="020B0502040204020203" pitchFamily="34" charset="0"/>
              </a:rPr>
              <a:t>estetyczne pracownie i sale lekcyjne wyposażone w pomoce naukowe oraz sprzęt audiowizualny</a:t>
            </a:r>
          </a:p>
          <a:p>
            <a:pPr lvl="0">
              <a:buClrTx/>
            </a:pPr>
            <a:r>
              <a:rPr lang="pl-PL" dirty="0">
                <a:latin typeface="Bahnschrift SemiBold Condensed" panose="020B0502040204020203" pitchFamily="34" charset="0"/>
              </a:rPr>
              <a:t>wiele pracowni komputerowych, a wszystkie wyposażone w nowy sprzęt</a:t>
            </a:r>
          </a:p>
          <a:p>
            <a:pPr lvl="0">
              <a:buClrTx/>
            </a:pPr>
            <a:r>
              <a:rPr lang="pl-PL" dirty="0">
                <a:latin typeface="Bahnschrift SemiBold Condensed" panose="020B0502040204020203" pitchFamily="34" charset="0"/>
              </a:rPr>
              <a:t>interaktywne tablice w salach lekcyjnych</a:t>
            </a:r>
          </a:p>
          <a:p>
            <a:pPr lvl="0">
              <a:buClrTx/>
            </a:pPr>
            <a:r>
              <a:rPr lang="pl-PL" dirty="0">
                <a:latin typeface="Bahnschrift SemiBold Condensed" panose="020B0502040204020203" pitchFamily="34" charset="0"/>
              </a:rPr>
              <a:t>dostęp do Internetu przez Wi-Fi</a:t>
            </a:r>
          </a:p>
          <a:p>
            <a:pPr lvl="0">
              <a:buClrTx/>
            </a:pPr>
            <a:r>
              <a:rPr lang="pl-PL" dirty="0">
                <a:latin typeface="Bahnschrift SemiBold Condensed" panose="020B0502040204020203" pitchFamily="34" charset="0"/>
              </a:rPr>
              <a:t>bogate, legalne oprogramowanie w pracowniach komputerowych</a:t>
            </a:r>
          </a:p>
          <a:p>
            <a:pPr lvl="0">
              <a:buClrTx/>
            </a:pPr>
            <a:r>
              <a:rPr lang="pl-PL" dirty="0">
                <a:latin typeface="Bahnschrift SemiBold Condensed" panose="020B0502040204020203" pitchFamily="34" charset="0"/>
              </a:rPr>
              <a:t>serwer szkolny wykorzystywany do przechowywania prac uczniów </a:t>
            </a:r>
            <a:endParaRPr lang="pl-PL" dirty="0" smtClean="0">
              <a:latin typeface="Bahnschrift SemiBold Condensed" panose="020B0502040204020203" pitchFamily="34" charset="0"/>
            </a:endParaRPr>
          </a:p>
          <a:p>
            <a:pPr marL="0" lvl="0" indent="0">
              <a:buClrTx/>
              <a:buNone/>
            </a:pPr>
            <a:r>
              <a:rPr lang="pl-PL" dirty="0">
                <a:latin typeface="Bahnschrift SemiBold Condensed" panose="020B0502040204020203" pitchFamily="34" charset="0"/>
              </a:rPr>
              <a:t> </a:t>
            </a:r>
            <a:r>
              <a:rPr lang="pl-PL" dirty="0" smtClean="0">
                <a:latin typeface="Bahnschrift SemiBold Condensed" panose="020B0502040204020203" pitchFamily="34" charset="0"/>
              </a:rPr>
              <a:t>       i </a:t>
            </a:r>
            <a:r>
              <a:rPr lang="pl-PL" dirty="0">
                <a:latin typeface="Bahnschrift SemiBold Condensed" panose="020B0502040204020203" pitchFamily="34" charset="0"/>
              </a:rPr>
              <a:t>materiałów dydaktycznych nauczycieli</a:t>
            </a:r>
          </a:p>
          <a:p>
            <a:pPr lvl="0">
              <a:buClrTx/>
            </a:pPr>
            <a:r>
              <a:rPr lang="pl-PL" dirty="0">
                <a:latin typeface="Bahnschrift SemiBold Condensed" panose="020B0502040204020203" pitchFamily="34" charset="0"/>
              </a:rPr>
              <a:t>salę gimnastyczną oraz siłownię</a:t>
            </a:r>
          </a:p>
          <a:p>
            <a:pPr lvl="0">
              <a:buClrTx/>
            </a:pPr>
            <a:r>
              <a:rPr lang="pl-PL" dirty="0">
                <a:latin typeface="Bahnschrift SemiBold Condensed" panose="020B0502040204020203" pitchFamily="34" charset="0"/>
              </a:rPr>
              <a:t>nowoczesne boiska szkolne</a:t>
            </a:r>
          </a:p>
          <a:p>
            <a:pPr lvl="0">
              <a:buClrTx/>
            </a:pPr>
            <a:r>
              <a:rPr lang="pl-PL" dirty="0">
                <a:latin typeface="Bahnschrift SemiBold Condensed" panose="020B0502040204020203" pitchFamily="34" charset="0"/>
              </a:rPr>
              <a:t>bibliotekę wyposażoną w komputery z dostępem do Internetu</a:t>
            </a:r>
          </a:p>
          <a:p>
            <a:pPr lvl="0">
              <a:buClrTx/>
            </a:pPr>
            <a:r>
              <a:rPr lang="pl-PL" dirty="0">
                <a:latin typeface="Bahnschrift SemiBold Condensed" panose="020B0502040204020203" pitchFamily="34" charset="0"/>
              </a:rPr>
              <a:t>pracownię języków obcych</a:t>
            </a:r>
          </a:p>
          <a:p>
            <a:pPr lvl="0">
              <a:buClrTx/>
            </a:pPr>
            <a:r>
              <a:rPr lang="pl-PL" b="1" dirty="0">
                <a:latin typeface="Bahnschrift SemiBold Condensed" panose="020B0502040204020203" pitchFamily="34" charset="0"/>
              </a:rPr>
              <a:t>warsztaty szkolne dla zawodów poligraficznych</a:t>
            </a:r>
            <a:endParaRPr lang="pl-PL" dirty="0">
              <a:latin typeface="Bahnschrift SemiBold Condensed" panose="020B0502040204020203" pitchFamily="34" charset="0"/>
            </a:endParaRPr>
          </a:p>
          <a:p>
            <a:pPr lvl="0">
              <a:buClrTx/>
            </a:pPr>
            <a:r>
              <a:rPr lang="pl-PL" dirty="0">
                <a:latin typeface="Bahnschrift SemiBold Condensed" panose="020B0502040204020203" pitchFamily="34" charset="0"/>
              </a:rPr>
              <a:t>nowoczesną maszynę drukującą firmy KBA sterowaną cyfrowo</a:t>
            </a:r>
          </a:p>
          <a:p>
            <a:pPr>
              <a:buClrTx/>
            </a:pPr>
            <a:endParaRPr lang="pl-PL" dirty="0">
              <a:latin typeface="Bahnschrift SemiBold Condensed" panose="020B0502040204020203" pitchFamily="34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484312" y="1797627"/>
            <a:ext cx="3549121" cy="3491345"/>
          </a:xfrm>
        </p:spPr>
        <p:txBody>
          <a:bodyPr>
            <a:normAutofit fontScale="92500" lnSpcReduction="10000"/>
          </a:bodyPr>
          <a:lstStyle/>
          <a:p>
            <a:pPr algn="l"/>
            <a:endParaRPr lang="pl-PL" dirty="0" smtClean="0">
              <a:latin typeface="Bahnschrift SemiBold Condensed" panose="020B0502040204020203" pitchFamily="34" charset="0"/>
            </a:endParaRPr>
          </a:p>
          <a:p>
            <a:pPr algn="l"/>
            <a:endParaRPr lang="pl-PL" dirty="0">
              <a:latin typeface="Bahnschrift SemiBold Condensed" panose="020B0502040204020203" pitchFamily="34" charset="0"/>
            </a:endParaRPr>
          </a:p>
          <a:p>
            <a:pPr algn="l"/>
            <a:r>
              <a:rPr lang="pl-PL" dirty="0" smtClean="0">
                <a:latin typeface="Bahnschrift SemiBold Condensed" panose="020B0502040204020203" pitchFamily="34" charset="0"/>
              </a:rPr>
              <a:t>Szkoła </a:t>
            </a:r>
            <a:r>
              <a:rPr lang="pl-PL" dirty="0">
                <a:latin typeface="Bahnschrift SemiBold Condensed" panose="020B0502040204020203" pitchFamily="34" charset="0"/>
              </a:rPr>
              <a:t>zapewnia:</a:t>
            </a:r>
          </a:p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r>
              <a:rPr lang="pl-PL" dirty="0">
                <a:latin typeface="Bahnschrift SemiBold Condensed" panose="020B0502040204020203" pitchFamily="34" charset="0"/>
              </a:rPr>
              <a:t>wykwalifikowaną i przyjazną kadrę nauczycielską</a:t>
            </a:r>
          </a:p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r>
              <a:rPr lang="pl-PL" dirty="0" smtClean="0">
                <a:latin typeface="Bahnschrift SemiBold Condensed" panose="020B0502040204020203" pitchFamily="34" charset="0"/>
              </a:rPr>
              <a:t>praktyki </a:t>
            </a:r>
            <a:r>
              <a:rPr lang="pl-PL" dirty="0">
                <a:latin typeface="Bahnschrift SemiBold Condensed" panose="020B0502040204020203" pitchFamily="34" charset="0"/>
              </a:rPr>
              <a:t>w wielu renomowanych firmach</a:t>
            </a:r>
          </a:p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r>
              <a:rPr lang="pl-PL" dirty="0" smtClean="0">
                <a:latin typeface="Bahnschrift SemiBold Condensed" panose="020B0502040204020203" pitchFamily="34" charset="0"/>
              </a:rPr>
              <a:t>firmowe </a:t>
            </a:r>
            <a:r>
              <a:rPr lang="pl-PL" dirty="0">
                <a:latin typeface="Bahnschrift SemiBold Condensed" panose="020B0502040204020203" pitchFamily="34" charset="0"/>
              </a:rPr>
              <a:t>szkolenia pozwalające na otrzymanie certyfikatów</a:t>
            </a:r>
          </a:p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r>
              <a:rPr lang="pl-PL" dirty="0" smtClean="0">
                <a:latin typeface="Bahnschrift SemiBold Condensed" panose="020B0502040204020203" pitchFamily="34" charset="0"/>
              </a:rPr>
              <a:t>wszechstronny </a:t>
            </a:r>
            <a:r>
              <a:rPr lang="pl-PL" dirty="0">
                <a:latin typeface="Bahnschrift SemiBold Condensed" panose="020B0502040204020203" pitchFamily="34" charset="0"/>
              </a:rPr>
              <a:t>rozwój uczniów</a:t>
            </a:r>
          </a:p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r>
              <a:rPr lang="pl-PL" dirty="0" smtClean="0">
                <a:latin typeface="Bahnschrift SemiBold Condensed" panose="020B0502040204020203" pitchFamily="34" charset="0"/>
              </a:rPr>
              <a:t>pomoc </a:t>
            </a:r>
            <a:r>
              <a:rPr lang="pl-PL" dirty="0">
                <a:latin typeface="Bahnschrift SemiBold Condensed" panose="020B0502040204020203" pitchFamily="34" charset="0"/>
              </a:rPr>
              <a:t>i opiekę pedagoga </a:t>
            </a:r>
            <a:r>
              <a:rPr lang="pl-PL" dirty="0" smtClean="0">
                <a:latin typeface="Bahnschrift SemiBold Condensed" panose="020B0502040204020203" pitchFamily="34" charset="0"/>
              </a:rPr>
              <a:t>szkolnego</a:t>
            </a:r>
          </a:p>
          <a:p>
            <a:pPr algn="l"/>
            <a:endParaRPr lang="pl-PL" dirty="0">
              <a:latin typeface="Bahnschrift SemiBold Condensed" panose="020B0502040204020203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9327161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84312" y="685799"/>
            <a:ext cx="3549121" cy="2286001"/>
          </a:xfrm>
        </p:spPr>
        <p:txBody>
          <a:bodyPr>
            <a:normAutofit fontScale="90000"/>
          </a:bodyPr>
          <a:lstStyle/>
          <a:p>
            <a:pPr algn="l"/>
            <a:r>
              <a:rPr lang="pl-PL" b="1" dirty="0"/>
              <a:t>Technikum  NR 20 Z Oddziałami Specjalnymi</a:t>
            </a:r>
            <a:r>
              <a:rPr lang="pl-PL" dirty="0"/>
              <a:t> </a:t>
            </a:r>
            <a:r>
              <a:rPr lang="pl-PL" b="1" dirty="0"/>
              <a:t>Dla  Niesłyszących  I Słabo  Słyszących</a:t>
            </a:r>
            <a:r>
              <a:rPr lang="pl-PL" dirty="0"/>
              <a:t>  </a:t>
            </a:r>
            <a:r>
              <a:rPr lang="pl-PL" dirty="0">
                <a:latin typeface="Bahnschrift SemiBold Condensed" panose="020B0502040204020203" pitchFamily="34" charset="0"/>
              </a:rPr>
              <a:t>w Zespole Szkół Nr 1 im. gen. </a:t>
            </a:r>
            <a:r>
              <a:rPr lang="pl-PL" dirty="0" smtClean="0">
                <a:latin typeface="Bahnschrift SemiBold Condensed" panose="020B0502040204020203" pitchFamily="34" charset="0"/>
              </a:rPr>
              <a:t>Jerzego Ziętka </a:t>
            </a:r>
            <a:r>
              <a:rPr lang="pl-PL" dirty="0">
                <a:latin typeface="Bahnschrift SemiBold Condensed" panose="020B0502040204020203" pitchFamily="34" charset="0"/>
              </a:rPr>
              <a:t/>
            </a:r>
            <a:br>
              <a:rPr lang="pl-PL" dirty="0">
                <a:latin typeface="Bahnschrift SemiBold Condensed" panose="020B0502040204020203" pitchFamily="34" charset="0"/>
              </a:rPr>
            </a:br>
            <a:endParaRPr lang="pl-PL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293206" y="685799"/>
            <a:ext cx="6240990" cy="5105401"/>
          </a:xfrm>
        </p:spPr>
        <p:txBody>
          <a:bodyPr/>
          <a:lstStyle/>
          <a:p>
            <a:pPr marL="0" indent="0">
              <a:buClrTx/>
              <a:buNone/>
            </a:pPr>
            <a:r>
              <a:rPr lang="pl-PL" sz="2400" dirty="0" smtClean="0">
                <a:latin typeface="Bahnschrift SemiBold Condensed" panose="020B0502040204020203" pitchFamily="34" charset="0"/>
              </a:rPr>
              <a:t>Szkoła </a:t>
            </a:r>
            <a:r>
              <a:rPr lang="pl-PL" sz="2400" dirty="0">
                <a:latin typeface="Bahnschrift SemiBold Condensed" panose="020B0502040204020203" pitchFamily="34" charset="0"/>
              </a:rPr>
              <a:t>kształci w zawodach</a:t>
            </a:r>
            <a:r>
              <a:rPr lang="pl-PL" sz="2400" dirty="0" smtClean="0">
                <a:latin typeface="Bahnschrift SemiBold Condensed" panose="020B0502040204020203" pitchFamily="34" charset="0"/>
              </a:rPr>
              <a:t>:</a:t>
            </a:r>
          </a:p>
          <a:p>
            <a:pPr marL="0" indent="0">
              <a:buClrTx/>
              <a:buNone/>
            </a:pPr>
            <a:endParaRPr lang="pl-PL" dirty="0" smtClean="0">
              <a:latin typeface="Bahnschrift SemiBold Condensed" panose="020B0502040204020203" pitchFamily="34" charset="0"/>
            </a:endParaRPr>
          </a:p>
          <a:p>
            <a:pPr marL="457200" indent="-457200">
              <a:buClr>
                <a:schemeClr val="accent1"/>
              </a:buClr>
              <a:buFont typeface="+mj-lt"/>
              <a:buAutoNum type="arabicPeriod"/>
            </a:pPr>
            <a:r>
              <a:rPr lang="pl-PL" dirty="0">
                <a:latin typeface="Bahnschrift SemiBold Condensed" panose="020B0502040204020203" pitchFamily="34" charset="0"/>
              </a:rPr>
              <a:t>T</a:t>
            </a:r>
            <a:r>
              <a:rPr lang="pl-PL" dirty="0" smtClean="0">
                <a:latin typeface="Bahnschrift SemiBold Condensed" panose="020B0502040204020203" pitchFamily="34" charset="0"/>
              </a:rPr>
              <a:t>echnik </a:t>
            </a:r>
            <a:r>
              <a:rPr lang="pl-PL" dirty="0">
                <a:latin typeface="Bahnschrift SemiBold Condensed" panose="020B0502040204020203" pitchFamily="34" charset="0"/>
              </a:rPr>
              <a:t>architektury krajobrazu – oddział specjalny </a:t>
            </a:r>
            <a:r>
              <a:rPr lang="pl-PL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Bahnschrift SemiBold Condensed" panose="020B0502040204020203" pitchFamily="34" charset="0"/>
              </a:rPr>
              <a:t>(dla osób niesłyszących i słabo słyszących)</a:t>
            </a:r>
            <a:endParaRPr lang="pl-PL" dirty="0">
              <a:latin typeface="Bahnschrift SemiBold Condensed" panose="020B0502040204020203" pitchFamily="34" charset="0"/>
            </a:endParaRPr>
          </a:p>
          <a:p>
            <a:pPr marL="457200" indent="-457200">
              <a:buClr>
                <a:schemeClr val="accent1"/>
              </a:buClr>
              <a:buFont typeface="+mj-lt"/>
              <a:buAutoNum type="arabicPeriod"/>
            </a:pPr>
            <a:r>
              <a:rPr lang="pl-PL" dirty="0" smtClean="0">
                <a:latin typeface="Bahnschrift SemiBold Condensed" panose="020B0502040204020203" pitchFamily="34" charset="0"/>
              </a:rPr>
              <a:t>Technik </a:t>
            </a:r>
            <a:r>
              <a:rPr lang="pl-PL" dirty="0">
                <a:latin typeface="Bahnschrift SemiBold Condensed" panose="020B0502040204020203" pitchFamily="34" charset="0"/>
              </a:rPr>
              <a:t>ogrodnik – oddział specjalny </a:t>
            </a:r>
            <a:r>
              <a:rPr lang="pl-PL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Bahnschrift SemiBold Condensed" panose="020B0502040204020203" pitchFamily="34" charset="0"/>
              </a:rPr>
              <a:t>(dla osób niesłyszących i </a:t>
            </a:r>
            <a:r>
              <a:rPr lang="pl-PL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Bahnschrift SemiBold Condensed" panose="020B0502040204020203" pitchFamily="34" charset="0"/>
              </a:rPr>
              <a:t>   słabo </a:t>
            </a:r>
            <a:r>
              <a:rPr lang="pl-PL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Bahnschrift SemiBold Condensed" panose="020B0502040204020203" pitchFamily="34" charset="0"/>
              </a:rPr>
              <a:t>słyszących)</a:t>
            </a:r>
            <a:endParaRPr lang="pl-PL" dirty="0">
              <a:latin typeface="Bahnschrift SemiBold Condensed" panose="020B0502040204020203" pitchFamily="34" charset="0"/>
            </a:endParaRPr>
          </a:p>
          <a:p>
            <a:pPr marL="457200" indent="-457200">
              <a:buClr>
                <a:schemeClr val="accent1"/>
              </a:buClr>
              <a:buFont typeface="+mj-lt"/>
              <a:buAutoNum type="arabicPeriod"/>
            </a:pPr>
            <a:r>
              <a:rPr lang="pl-PL" dirty="0" smtClean="0">
                <a:latin typeface="Bahnschrift SemiBold Condensed" panose="020B0502040204020203" pitchFamily="34" charset="0"/>
              </a:rPr>
              <a:t>Technik </a:t>
            </a:r>
            <a:r>
              <a:rPr lang="pl-PL" dirty="0">
                <a:latin typeface="Bahnschrift SemiBold Condensed" panose="020B0502040204020203" pitchFamily="34" charset="0"/>
              </a:rPr>
              <a:t>usług fryzjerskich – oddział ogólnodostępny </a:t>
            </a:r>
            <a:r>
              <a:rPr lang="pl-PL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Bahnschrift SemiBold Condensed" panose="020B0502040204020203" pitchFamily="34" charset="0"/>
              </a:rPr>
              <a:t>(bez orzeczeń o niepełnosprawności)</a:t>
            </a:r>
            <a:endParaRPr lang="pl-PL" dirty="0">
              <a:latin typeface="Bahnschrift SemiBold Condensed" panose="020B0502040204020203" pitchFamily="34" charset="0"/>
            </a:endParaRPr>
          </a:p>
          <a:p>
            <a:pPr marL="457200" indent="-457200">
              <a:buClr>
                <a:schemeClr val="accent1"/>
              </a:buClr>
              <a:buFont typeface="+mj-lt"/>
              <a:buAutoNum type="arabicPeriod"/>
            </a:pPr>
            <a:endParaRPr lang="pl-PL" dirty="0">
              <a:latin typeface="Bahnschrift SemiBold Condensed" panose="020B0502040204020203" pitchFamily="34" charset="0"/>
            </a:endParaRPr>
          </a:p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484311" y="3238499"/>
            <a:ext cx="3549121" cy="2026227"/>
          </a:xfrm>
        </p:spPr>
        <p:txBody>
          <a:bodyPr>
            <a:normAutofit/>
          </a:bodyPr>
          <a:lstStyle/>
          <a:p>
            <a:pPr algn="l" fontAlgn="base"/>
            <a:r>
              <a:rPr lang="pl-PL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Bahnschrift SemiBold Condensed" panose="020B0502040204020203" pitchFamily="34" charset="0"/>
              </a:rPr>
              <a:t>Adres</a:t>
            </a:r>
            <a:r>
              <a:rPr lang="pl-PL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Bahnschrift SemiBold Condensed" panose="020B0502040204020203" pitchFamily="34" charset="0"/>
              </a:rPr>
              <a:t>:</a:t>
            </a:r>
          </a:p>
          <a:p>
            <a:pPr algn="l" fontAlgn="base"/>
            <a:r>
              <a:rPr lang="pl-PL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Bahnschrift SemiBold Condensed" panose="020B0502040204020203" pitchFamily="34" charset="0"/>
              </a:rPr>
              <a:t> </a:t>
            </a:r>
            <a:r>
              <a:rPr lang="pl-PL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Bahnschrift SemiBold Condensed" panose="020B0502040204020203" pitchFamily="34" charset="0"/>
              </a:rPr>
              <a:t>ul. Staszica 2, 40-230 Katowice</a:t>
            </a:r>
            <a:endParaRPr lang="pl-PL" dirty="0">
              <a:latin typeface="Bahnschrift SemiBold Condensed" panose="020B0502040204020203" pitchFamily="34" charset="0"/>
            </a:endParaRPr>
          </a:p>
          <a:p>
            <a:pPr algn="l" fontAlgn="base"/>
            <a:r>
              <a:rPr lang="pl-PL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Bahnschrift SemiBold Condensed" panose="020B0502040204020203" pitchFamily="34" charset="0"/>
              </a:rPr>
              <a:t>e-mail:sekretariat@zs1.katowice.pl</a:t>
            </a:r>
            <a:endParaRPr lang="pl-PL" dirty="0">
              <a:latin typeface="Bahnschrift SemiBold Condensed" panose="020B0502040204020203" pitchFamily="34" charset="0"/>
            </a:endParaRPr>
          </a:p>
          <a:p>
            <a:pPr algn="l" fontAlgn="base"/>
            <a:r>
              <a:rPr lang="pl-PL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Bahnschrift SemiBold Condensed" panose="020B0502040204020203" pitchFamily="34" charset="0"/>
              </a:rPr>
              <a:t>Tel.:(32) </a:t>
            </a:r>
            <a:r>
              <a:rPr lang="pl-PL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Bahnschrift SemiBold Condensed" panose="020B0502040204020203" pitchFamily="34" charset="0"/>
              </a:rPr>
              <a:t>255-20-84</a:t>
            </a:r>
          </a:p>
          <a:p>
            <a:pPr algn="l" fontAlgn="base"/>
            <a:r>
              <a:rPr lang="pl-PL" dirty="0">
                <a:latin typeface="Bahnschrift SemiBold Condensed" panose="020B0502040204020203" pitchFamily="34" charset="0"/>
              </a:rPr>
              <a:t>www.zs1.katowice.pl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565139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69027" y="685800"/>
            <a:ext cx="9933997" cy="5060373"/>
          </a:xfrm>
        </p:spPr>
        <p:txBody>
          <a:bodyPr>
            <a:normAutofit/>
          </a:bodyPr>
          <a:lstStyle/>
          <a:p>
            <a:r>
              <a:rPr lang="pl-PL" sz="2000" dirty="0" smtClean="0">
                <a:latin typeface="Bahnschrift SemiBold Condensed" panose="020B0502040204020203" pitchFamily="34" charset="0"/>
              </a:rPr>
              <a:t>Atuty szkoły:</a:t>
            </a:r>
            <a:br>
              <a:rPr lang="pl-PL" sz="2000" dirty="0" smtClean="0">
                <a:latin typeface="Bahnschrift SemiBold Condensed" panose="020B0502040204020203" pitchFamily="34" charset="0"/>
              </a:rPr>
            </a:br>
            <a:r>
              <a:rPr lang="pl-PL" sz="2000" dirty="0" smtClean="0">
                <a:latin typeface="Bahnschrift SemiBold Condensed" panose="020B0502040204020203" pitchFamily="34" charset="0"/>
              </a:rPr>
              <a:t>Szkoła </a:t>
            </a:r>
            <a:r>
              <a:rPr lang="pl-PL" sz="2000" dirty="0">
                <a:latin typeface="Bahnschrift SemiBold Condensed" panose="020B0502040204020203" pitchFamily="34" charset="0"/>
              </a:rPr>
              <a:t>posiada monitoring , 3 w pełni wyposażone pracownie fryzjerskie, pracownię mechaniczną, pracownię elektryczną, pracownię dla ogrodników ,dwie pracownie komputerowe do tego w wielofunkcyjne boisko szkolne, salę gimnastyczną , bibliotekę, salę do zapasów oraz siłownię i salę fitness.</a:t>
            </a:r>
            <a:br>
              <a:rPr lang="pl-PL" sz="2000" dirty="0">
                <a:latin typeface="Bahnschrift SemiBold Condensed" panose="020B0502040204020203" pitchFamily="34" charset="0"/>
              </a:rPr>
            </a:br>
            <a:r>
              <a:rPr lang="pl-PL" sz="2000" dirty="0">
                <a:latin typeface="Bahnschrift SemiBold Condensed" panose="020B0502040204020203" pitchFamily="34" charset="0"/>
              </a:rPr>
              <a:t> </a:t>
            </a:r>
            <a:br>
              <a:rPr lang="pl-PL" sz="2000" dirty="0">
                <a:latin typeface="Bahnschrift SemiBold Condensed" panose="020B0502040204020203" pitchFamily="34" charset="0"/>
              </a:rPr>
            </a:br>
            <a:endParaRPr lang="pl-PL" sz="2000" dirty="0">
              <a:latin typeface="Bahnschrift SemiBold Condensed" panose="020B0502040204020203" pitchFamily="34" charset="0"/>
            </a:endParaRPr>
          </a:p>
        </p:txBody>
      </p:sp>
      <p:pic>
        <p:nvPicPr>
          <p:cNvPr id="14340" name="Picture 4" descr="Oficjalna strona Zespołu Szkół Nr 1 w Katowicach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696" y="4139478"/>
            <a:ext cx="7620000" cy="1114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999916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84312" y="1018309"/>
            <a:ext cx="3549121" cy="1953491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Bahnschrift SemiBold Condensed" panose="020B0502040204020203" pitchFamily="34" charset="0"/>
              </a:rPr>
              <a:t> </a:t>
            </a:r>
            <a:r>
              <a:rPr lang="pl-PL" b="1" cap="all" dirty="0">
                <a:latin typeface="Bahnschrift SemiBold Condensed" panose="020B0502040204020203" pitchFamily="34" charset="0"/>
              </a:rPr>
              <a:t>TECHNIKUM NR 16</a:t>
            </a:r>
            <a:r>
              <a:rPr lang="pl-PL" dirty="0">
                <a:latin typeface="Bahnschrift SemiBold Condensed" panose="020B0502040204020203" pitchFamily="34" charset="0"/>
              </a:rPr>
              <a:t> </a:t>
            </a:r>
            <a:r>
              <a:rPr lang="pl-PL" dirty="0" smtClean="0">
                <a:latin typeface="Bahnschrift SemiBold Condensed" panose="020B0502040204020203" pitchFamily="34" charset="0"/>
              </a:rPr>
              <a:t/>
            </a:r>
            <a:br>
              <a:rPr lang="pl-PL" dirty="0" smtClean="0">
                <a:latin typeface="Bahnschrift SemiBold Condensed" panose="020B0502040204020203" pitchFamily="34" charset="0"/>
              </a:rPr>
            </a:br>
            <a:r>
              <a:rPr lang="pl-PL" dirty="0" smtClean="0">
                <a:latin typeface="Bahnschrift SemiBold Condensed" panose="020B0502040204020203" pitchFamily="34" charset="0"/>
              </a:rPr>
              <a:t>w </a:t>
            </a:r>
            <a:r>
              <a:rPr lang="pl-PL" dirty="0">
                <a:latin typeface="Bahnschrift SemiBold Condensed" panose="020B0502040204020203" pitchFamily="34" charset="0"/>
              </a:rPr>
              <a:t>Zespole Szkół nr 2 im. Jarosława Iwaszkiewicza w Katowicach ul. Goetla </a:t>
            </a:r>
            <a:br>
              <a:rPr lang="pl-PL" dirty="0">
                <a:latin typeface="Bahnschrift SemiBold Condensed" panose="020B0502040204020203" pitchFamily="34" charset="0"/>
              </a:rPr>
            </a:br>
            <a:endParaRPr lang="pl-PL" dirty="0">
              <a:latin typeface="Bahnschrift SemiBold Condensed" panose="020B0502040204020203" pitchFamily="34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l" fontAlgn="base"/>
            <a:r>
              <a:rPr lang="pl-PL" dirty="0">
                <a:latin typeface="Bahnschrift SemiBold Condensed" panose="020B0502040204020203" pitchFamily="34" charset="0"/>
              </a:rPr>
              <a:t>ul. Goetla 2, 40-749 Katowice – Murcki</a:t>
            </a:r>
          </a:p>
          <a:p>
            <a:pPr algn="l" fontAlgn="base"/>
            <a:r>
              <a:rPr lang="pl-PL" dirty="0">
                <a:latin typeface="Bahnschrift SemiBold Condensed" panose="020B0502040204020203" pitchFamily="34" charset="0"/>
              </a:rPr>
              <a:t>(032) 255 61 31, (032) 255 80 55</a:t>
            </a:r>
          </a:p>
          <a:p>
            <a:pPr algn="l" fontAlgn="base"/>
            <a:r>
              <a:rPr lang="pl-PL" dirty="0">
                <a:latin typeface="Bahnschrift SemiBold Condensed" panose="020B0502040204020203" pitchFamily="34" charset="0"/>
              </a:rPr>
              <a:t>zsz2murcki@poczta.onet.pl</a:t>
            </a:r>
          </a:p>
          <a:p>
            <a:pPr algn="l" fontAlgn="base"/>
            <a:r>
              <a:rPr lang="pl-PL" dirty="0">
                <a:latin typeface="Bahnschrift SemiBold Condensed" panose="020B0502040204020203" pitchFamily="34" charset="0"/>
              </a:rPr>
              <a:t>www.zs2.katowice.pl</a:t>
            </a:r>
          </a:p>
          <a:p>
            <a:endParaRPr lang="pl-PL" dirty="0"/>
          </a:p>
        </p:txBody>
      </p:sp>
      <p:sp>
        <p:nvSpPr>
          <p:cNvPr id="5" name="AutoShape 2" descr="Zespół Szkół nr 2 im. Jarosława Iwaszkiewicza w Katowicach - Home ...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5870864" y="685799"/>
            <a:ext cx="5632159" cy="5105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pl-PL" dirty="0" smtClean="0">
              <a:latin typeface="Bahnschrift SemiBold Condensed" panose="020B0502040204020203" pitchFamily="34" charset="0"/>
            </a:endParaRPr>
          </a:p>
          <a:p>
            <a:pPr marL="0" indent="0">
              <a:buNone/>
            </a:pPr>
            <a:endParaRPr lang="pl-PL" dirty="0">
              <a:latin typeface="Bahnschrift SemiBold Condensed" panose="020B0502040204020203" pitchFamily="34" charset="0"/>
            </a:endParaRPr>
          </a:p>
          <a:p>
            <a:pPr marL="0" indent="0">
              <a:buNone/>
            </a:pPr>
            <a:r>
              <a:rPr lang="pl-PL" dirty="0" smtClean="0">
                <a:latin typeface="Bahnschrift SemiBold Condensed" panose="020B0502040204020203" pitchFamily="34" charset="0"/>
              </a:rPr>
              <a:t>KIERUNKI KSZTAŁCENIA:</a:t>
            </a:r>
          </a:p>
          <a:p>
            <a:pPr marL="0" indent="0">
              <a:buNone/>
            </a:pPr>
            <a:endParaRPr lang="pl-PL" dirty="0">
              <a:latin typeface="Bahnschrift SemiBold Condensed" panose="020B0502040204020203" pitchFamily="34" charset="0"/>
            </a:endParaRPr>
          </a:p>
          <a:p>
            <a:pPr marL="457200" indent="-457200">
              <a:buClr>
                <a:schemeClr val="accent1"/>
              </a:buClr>
              <a:buFont typeface="+mj-lt"/>
              <a:buAutoNum type="arabicPeriod"/>
            </a:pPr>
            <a:r>
              <a:rPr lang="pl-PL" dirty="0">
                <a:latin typeface="Bahnschrift SemiBold Condensed" panose="020B0502040204020203" pitchFamily="34" charset="0"/>
              </a:rPr>
              <a:t>T</a:t>
            </a:r>
            <a:r>
              <a:rPr lang="pl-PL" dirty="0" smtClean="0">
                <a:latin typeface="Bahnschrift SemiBold Condensed" panose="020B0502040204020203" pitchFamily="34" charset="0"/>
              </a:rPr>
              <a:t>echnik </a:t>
            </a:r>
            <a:r>
              <a:rPr lang="pl-PL" dirty="0">
                <a:latin typeface="Bahnschrift SemiBold Condensed" panose="020B0502040204020203" pitchFamily="34" charset="0"/>
              </a:rPr>
              <a:t>elektryk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rabicPeriod"/>
            </a:pPr>
            <a:r>
              <a:rPr lang="pl-PL" dirty="0">
                <a:latin typeface="Bahnschrift SemiBold Condensed" panose="020B0502040204020203" pitchFamily="34" charset="0"/>
              </a:rPr>
              <a:t>T</a:t>
            </a:r>
            <a:r>
              <a:rPr lang="pl-PL" dirty="0" smtClean="0">
                <a:latin typeface="Bahnschrift SemiBold Condensed" panose="020B0502040204020203" pitchFamily="34" charset="0"/>
              </a:rPr>
              <a:t>echnik </a:t>
            </a:r>
            <a:r>
              <a:rPr lang="pl-PL" dirty="0">
                <a:latin typeface="Bahnschrift SemiBold Condensed" panose="020B0502040204020203" pitchFamily="34" charset="0"/>
              </a:rPr>
              <a:t>górnictwa podziemnego 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rabicPeriod"/>
            </a:pPr>
            <a:r>
              <a:rPr lang="pl-PL" dirty="0">
                <a:latin typeface="Bahnschrift SemiBold Condensed" panose="020B0502040204020203" pitchFamily="34" charset="0"/>
              </a:rPr>
              <a:t>T</a:t>
            </a:r>
            <a:r>
              <a:rPr lang="pl-PL" dirty="0" smtClean="0">
                <a:latin typeface="Bahnschrift SemiBold Condensed" panose="020B0502040204020203" pitchFamily="34" charset="0"/>
              </a:rPr>
              <a:t>echnik </a:t>
            </a:r>
            <a:r>
              <a:rPr lang="pl-PL" dirty="0">
                <a:latin typeface="Bahnschrift SemiBold Condensed" panose="020B0502040204020203" pitchFamily="34" charset="0"/>
              </a:rPr>
              <a:t>obsługi turystycznej 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rabicPeriod"/>
            </a:pPr>
            <a:r>
              <a:rPr lang="pl-PL" dirty="0">
                <a:latin typeface="Bahnschrift SemiBold Condensed" panose="020B0502040204020203" pitchFamily="34" charset="0"/>
              </a:rPr>
              <a:t>T</a:t>
            </a:r>
            <a:r>
              <a:rPr lang="pl-PL" dirty="0" smtClean="0">
                <a:latin typeface="Bahnschrift SemiBold Condensed" panose="020B0502040204020203" pitchFamily="34" charset="0"/>
              </a:rPr>
              <a:t>echnik </a:t>
            </a:r>
            <a:r>
              <a:rPr lang="pl-PL" dirty="0">
                <a:latin typeface="Bahnschrift SemiBold Condensed" panose="020B0502040204020203" pitchFamily="34" charset="0"/>
              </a:rPr>
              <a:t>eksploatacji portów i terminali 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rabicPeriod"/>
            </a:pPr>
            <a:r>
              <a:rPr lang="pl-PL" dirty="0">
                <a:latin typeface="Bahnschrift SemiBold Condensed" panose="020B0502040204020203" pitchFamily="34" charset="0"/>
              </a:rPr>
              <a:t>T</a:t>
            </a:r>
            <a:r>
              <a:rPr lang="pl-PL" dirty="0" smtClean="0">
                <a:latin typeface="Bahnschrift SemiBold Condensed" panose="020B0502040204020203" pitchFamily="34" charset="0"/>
              </a:rPr>
              <a:t>echnik </a:t>
            </a:r>
            <a:r>
              <a:rPr lang="pl-PL" dirty="0">
                <a:latin typeface="Bahnschrift SemiBold Condensed" panose="020B0502040204020203" pitchFamily="34" charset="0"/>
              </a:rPr>
              <a:t>ogrodnik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6" name="AutoShape 4" descr="Zespół Szkół nr 2 im. Jarosława Iwaszkiewicza w Katowicach - Hom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AutoShape 6" descr="Zespół Szkół nr 2 im. Jarosława Iwaszkiewicza w Katowicach - Home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7191312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84312" y="942108"/>
            <a:ext cx="3549121" cy="1070264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Technikum Nr14</a:t>
            </a:r>
            <a:r>
              <a:rPr lang="pl-PL" dirty="0"/>
              <a:t> </a:t>
            </a:r>
            <a:r>
              <a:rPr lang="pl-PL" dirty="0">
                <a:latin typeface="Bahnschrift SemiBold Condensed" panose="020B0502040204020203" pitchFamily="34" charset="0"/>
              </a:rPr>
              <a:t>w Zespole Szkół Zawodowych Nr3 im. Adama Kocura w Katowicach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875533" y="564572"/>
            <a:ext cx="5206131" cy="5105400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latin typeface="Bahnschrift SemiBold Condensed" panose="020B0502040204020203" pitchFamily="34" charset="0"/>
              </a:rPr>
              <a:t>Kierunki kształcenia</a:t>
            </a:r>
            <a:r>
              <a:rPr lang="pl-PL" dirty="0" smtClean="0">
                <a:latin typeface="Bahnschrift SemiBold Condensed" panose="020B0502040204020203" pitchFamily="34" charset="0"/>
              </a:rPr>
              <a:t>:			</a:t>
            </a:r>
            <a:endParaRPr lang="pl-PL" dirty="0">
              <a:latin typeface="Bahnschrift SemiBold Condensed" panose="020B0502040204020203" pitchFamily="34" charset="0"/>
            </a:endParaRPr>
          </a:p>
          <a:p>
            <a:pPr marL="457200" indent="-457200">
              <a:buClr>
                <a:schemeClr val="accent1"/>
              </a:buClr>
              <a:buFont typeface="+mj-lt"/>
              <a:buAutoNum type="arabicPeriod"/>
            </a:pPr>
            <a:r>
              <a:rPr lang="pl-PL" dirty="0" smtClean="0">
                <a:latin typeface="Bahnschrift SemiBold Condensed" panose="020B0502040204020203" pitchFamily="34" charset="0"/>
              </a:rPr>
              <a:t> </a:t>
            </a:r>
            <a:r>
              <a:rPr lang="pl-PL" dirty="0">
                <a:latin typeface="Bahnschrift SemiBold Condensed" panose="020B0502040204020203" pitchFamily="34" charset="0"/>
              </a:rPr>
              <a:t>T</a:t>
            </a:r>
            <a:r>
              <a:rPr lang="pl-PL" dirty="0" smtClean="0">
                <a:latin typeface="Bahnschrift SemiBold Condensed" panose="020B0502040204020203" pitchFamily="34" charset="0"/>
              </a:rPr>
              <a:t>echnik </a:t>
            </a:r>
            <a:r>
              <a:rPr lang="pl-PL" dirty="0">
                <a:latin typeface="Bahnschrift SemiBold Condensed" panose="020B0502040204020203" pitchFamily="34" charset="0"/>
              </a:rPr>
              <a:t>elektronik 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rabicPeriod"/>
            </a:pPr>
            <a:r>
              <a:rPr lang="pl-PL" dirty="0" smtClean="0">
                <a:latin typeface="Bahnschrift SemiBold Condensed" panose="020B0502040204020203" pitchFamily="34" charset="0"/>
              </a:rPr>
              <a:t> Technik </a:t>
            </a:r>
            <a:r>
              <a:rPr lang="pl-PL" dirty="0">
                <a:latin typeface="Bahnschrift SemiBold Condensed" panose="020B0502040204020203" pitchFamily="34" charset="0"/>
              </a:rPr>
              <a:t>elektryk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rabicPeriod"/>
            </a:pPr>
            <a:r>
              <a:rPr lang="pl-PL" dirty="0">
                <a:latin typeface="Bahnschrift SemiBold Condensed" panose="020B0502040204020203" pitchFamily="34" charset="0"/>
              </a:rPr>
              <a:t> T</a:t>
            </a:r>
            <a:r>
              <a:rPr lang="pl-PL" dirty="0" smtClean="0">
                <a:latin typeface="Bahnschrift SemiBold Condensed" panose="020B0502040204020203" pitchFamily="34" charset="0"/>
              </a:rPr>
              <a:t>echnik </a:t>
            </a:r>
            <a:r>
              <a:rPr lang="pl-PL" dirty="0">
                <a:latin typeface="Bahnschrift SemiBold Condensed" panose="020B0502040204020203" pitchFamily="34" charset="0"/>
              </a:rPr>
              <a:t>ekonomista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rabicPeriod"/>
            </a:pPr>
            <a:r>
              <a:rPr lang="pl-PL" dirty="0">
                <a:latin typeface="Bahnschrift SemiBold Condensed" panose="020B0502040204020203" pitchFamily="34" charset="0"/>
              </a:rPr>
              <a:t> T</a:t>
            </a:r>
            <a:r>
              <a:rPr lang="pl-PL" dirty="0" smtClean="0">
                <a:latin typeface="Bahnschrift SemiBold Condensed" panose="020B0502040204020203" pitchFamily="34" charset="0"/>
              </a:rPr>
              <a:t>echnik </a:t>
            </a:r>
            <a:r>
              <a:rPr lang="pl-PL" dirty="0">
                <a:latin typeface="Bahnschrift SemiBold Condensed" panose="020B0502040204020203" pitchFamily="34" charset="0"/>
              </a:rPr>
              <a:t>górnictwa podziemnego 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rabicPeriod"/>
            </a:pPr>
            <a:r>
              <a:rPr lang="pl-PL" dirty="0" smtClean="0">
                <a:latin typeface="Bahnschrift SemiBold Condensed" panose="020B0502040204020203" pitchFamily="34" charset="0"/>
              </a:rPr>
              <a:t> </a:t>
            </a:r>
            <a:r>
              <a:rPr lang="pl-PL" dirty="0">
                <a:latin typeface="Bahnschrift SemiBold Condensed" panose="020B0502040204020203" pitchFamily="34" charset="0"/>
              </a:rPr>
              <a:t>T</a:t>
            </a:r>
            <a:r>
              <a:rPr lang="pl-PL" dirty="0" smtClean="0">
                <a:latin typeface="Bahnschrift SemiBold Condensed" panose="020B0502040204020203" pitchFamily="34" charset="0"/>
              </a:rPr>
              <a:t>echnik </a:t>
            </a:r>
            <a:r>
              <a:rPr lang="pl-PL" dirty="0">
                <a:latin typeface="Bahnschrift SemiBold Condensed" panose="020B0502040204020203" pitchFamily="34" charset="0"/>
              </a:rPr>
              <a:t>urządzeń i systemów energetyki odnawialnej</a:t>
            </a:r>
          </a:p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484312" y="3210792"/>
            <a:ext cx="3777722" cy="2459180"/>
          </a:xfrm>
        </p:spPr>
        <p:txBody>
          <a:bodyPr>
            <a:normAutofit fontScale="25000" lnSpcReduction="20000"/>
          </a:bodyPr>
          <a:lstStyle/>
          <a:p>
            <a:pPr fontAlgn="base"/>
            <a:endParaRPr lang="pl-PL" dirty="0" smtClean="0"/>
          </a:p>
          <a:p>
            <a:pPr fontAlgn="base"/>
            <a:endParaRPr lang="pl-PL" sz="6400" dirty="0" smtClean="0">
              <a:latin typeface="Bahnschrift SemiBold Condensed" panose="020B0502040204020203" pitchFamily="34" charset="0"/>
            </a:endParaRPr>
          </a:p>
          <a:p>
            <a:pPr algn="l" fontAlgn="base"/>
            <a:r>
              <a:rPr lang="pl-PL" sz="6400" dirty="0" smtClean="0">
                <a:latin typeface="Bahnschrift SemiBold Condensed" panose="020B0502040204020203" pitchFamily="34" charset="0"/>
              </a:rPr>
              <a:t>Adres:</a:t>
            </a:r>
          </a:p>
          <a:p>
            <a:pPr algn="l" fontAlgn="base"/>
            <a:r>
              <a:rPr lang="pl-PL" sz="6400" dirty="0" smtClean="0">
                <a:latin typeface="Bahnschrift SemiBold Condensed" panose="020B0502040204020203" pitchFamily="34" charset="0"/>
              </a:rPr>
              <a:t>ul. Szopienicka 66, </a:t>
            </a:r>
          </a:p>
          <a:p>
            <a:pPr algn="l" fontAlgn="base"/>
            <a:r>
              <a:rPr lang="pl-PL" sz="6400" dirty="0" smtClean="0">
                <a:latin typeface="Bahnschrift SemiBold Condensed" panose="020B0502040204020203" pitchFamily="34" charset="0"/>
              </a:rPr>
              <a:t>40-395 Katowice</a:t>
            </a:r>
          </a:p>
          <a:p>
            <a:pPr algn="l" fontAlgn="base"/>
            <a:r>
              <a:rPr lang="pl-PL" sz="6400" dirty="0" smtClean="0">
                <a:latin typeface="Bahnschrift SemiBold Condensed" panose="020B0502040204020203" pitchFamily="34" charset="0"/>
              </a:rPr>
              <a:t>Tel.:(32) 255-72-25</a:t>
            </a:r>
          </a:p>
          <a:p>
            <a:pPr algn="l" fontAlgn="base"/>
            <a:r>
              <a:rPr lang="pl-PL" sz="6400" dirty="0" smtClean="0">
                <a:latin typeface="Bahnschrift SemiBold Condensed" panose="020B0502040204020203" pitchFamily="34" charset="0"/>
              </a:rPr>
              <a:t>e-mail:sekretariat@zsz3.pl</a:t>
            </a:r>
          </a:p>
          <a:p>
            <a:pPr algn="l"/>
            <a:r>
              <a:rPr lang="pl-PL" sz="6400" dirty="0">
                <a:latin typeface="Bahnschrift SemiBold Condensed" panose="020B0502040204020203" pitchFamily="34" charset="0"/>
              </a:rPr>
              <a:t>www.zsz3.pl</a:t>
            </a:r>
            <a:endParaRPr lang="pl-PL" sz="6400" dirty="0">
              <a:latin typeface="Bahnschrift SemiBold Condensed" panose="020B0502040204020203" pitchFamily="34" charset="0"/>
              <a:hlinkClick r:id="rId2"/>
            </a:endParaRPr>
          </a:p>
          <a:p>
            <a:r>
              <a:rPr lang="pl-PL" sz="6400" dirty="0">
                <a:latin typeface="Bahnschrift SemiBold Condensed" panose="020B0502040204020203" pitchFamily="34" charset="0"/>
              </a:rPr>
              <a:t/>
            </a:r>
            <a:br>
              <a:rPr lang="pl-PL" sz="6400" dirty="0">
                <a:latin typeface="Bahnschrift SemiBold Condensed" panose="020B0502040204020203" pitchFamily="34" charset="0"/>
              </a:rPr>
            </a:br>
            <a:endParaRPr lang="pl-PL" sz="6400" dirty="0" smtClean="0">
              <a:latin typeface="Bahnschrift SemiBold Condensed" panose="020B0502040204020203" pitchFamily="34" charset="0"/>
            </a:endParaRPr>
          </a:p>
          <a:p>
            <a:pPr fontAlgn="base"/>
            <a:endParaRPr lang="pl-PL" dirty="0" smtClean="0">
              <a:latin typeface="Bahnschrift SemiBold Condensed" panose="020B0502040204020203" pitchFamily="34" charset="0"/>
            </a:endParaRPr>
          </a:p>
          <a:p>
            <a:pPr fontAlgn="base"/>
            <a:endParaRPr lang="pl-PL" dirty="0" smtClean="0"/>
          </a:p>
          <a:p>
            <a:pPr fontAlgn="base"/>
            <a:endParaRPr lang="pl-PL" dirty="0" smtClean="0"/>
          </a:p>
          <a:p>
            <a:endParaRPr lang="pl-PL" dirty="0"/>
          </a:p>
        </p:txBody>
      </p:sp>
      <p:pic>
        <p:nvPicPr>
          <p:cNvPr id="17412" name="Picture 4" descr="https://szkolnictwo.pl/zdj/C0/C00036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811" y="2105891"/>
            <a:ext cx="2418580" cy="10113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992426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66555" y="1350818"/>
            <a:ext cx="7086600" cy="3153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dirty="0"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Atuty szkoły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dirty="0"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Kształcenie w zawodach dających gwarancję pracy i stypendia, możliwość kontynuacji nauki na studiach technicznych, wykorzystanie zdobytych uprawnień do założenia i rozwinięcia własnej działalności gospodarczej.</a:t>
            </a:r>
          </a:p>
          <a:p>
            <a:r>
              <a:rPr lang="pl-PL" sz="2000" dirty="0"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• Najnowocześniejsza baza kształcenia zawodowego i ogólnego - własne warsztaty szkolne i pracownie specjalistyczne, współpraca z pracodawcami </a:t>
            </a:r>
            <a:endParaRPr lang="pl-PL" sz="2000" dirty="0" smtClean="0">
              <a:latin typeface="Bahnschrift SemiBold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2000" dirty="0" smtClean="0"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wyższymi </a:t>
            </a:r>
            <a:r>
              <a:rPr lang="pl-PL" sz="2000" dirty="0"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uczelniami, miesięczne praktyki zagraniczne w krajach UE, dodatkowe kwalifikacje zdobywane na kursach (SEP, programowanie sterowników i wiele innych -potwierdzone certyfikatami), świetna baza sportowa </a:t>
            </a:r>
            <a:endParaRPr lang="pl-PL" sz="2000" dirty="0"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82451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84312" y="810491"/>
            <a:ext cx="3549121" cy="2161309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atin typeface="Bahnschrift SemiBold Condensed" panose="020B0502040204020203" pitchFamily="34" charset="0"/>
              </a:rPr>
              <a:t>Technikum NR 1 w Katowickim Centrum Edukacji Zawodowej im. Powstańców Śląskich w Katowicach</a:t>
            </a:r>
            <a:r>
              <a:rPr lang="pl-PL" dirty="0" smtClean="0">
                <a:latin typeface="Bahnschrift SemiBold Condensed" panose="020B0502040204020203" pitchFamily="34" charset="0"/>
              </a:rPr>
              <a:t>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484312" y="3231573"/>
            <a:ext cx="3703397" cy="2047009"/>
          </a:xfrm>
        </p:spPr>
        <p:txBody>
          <a:bodyPr>
            <a:normAutofit/>
          </a:bodyPr>
          <a:lstStyle/>
          <a:p>
            <a:r>
              <a:rPr lang="pl-PL" dirty="0" smtClean="0"/>
              <a:t> </a:t>
            </a:r>
          </a:p>
          <a:p>
            <a:endParaRPr lang="pl-PL" dirty="0"/>
          </a:p>
        </p:txBody>
      </p:sp>
      <p:pic>
        <p:nvPicPr>
          <p:cNvPr id="16" name="Symbol zastępczy zawartości 15" descr="Katowickie Centrum Edukacji Zawodowej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678" y="986270"/>
            <a:ext cx="2000250" cy="904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pole tekstowe 11"/>
          <p:cNvSpPr txBox="1"/>
          <p:nvPr/>
        </p:nvSpPr>
        <p:spPr>
          <a:xfrm>
            <a:off x="5943456" y="2322347"/>
            <a:ext cx="467078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pl-PL" sz="2000" dirty="0" smtClean="0">
                <a:latin typeface="Bahnschrift SemiBold Condensed" panose="020B0502040204020203" pitchFamily="34" charset="0"/>
              </a:rPr>
              <a:t>Kształci w następujących zawodach:</a:t>
            </a:r>
          </a:p>
          <a:p>
            <a:pPr>
              <a:buClr>
                <a:schemeClr val="accent1"/>
              </a:buClr>
            </a:pPr>
            <a:endParaRPr lang="pl-PL" sz="2000" dirty="0" smtClean="0">
              <a:latin typeface="Bahnschrift SemiBold Condensed" panose="020B0502040204020203" pitchFamily="34" charset="0"/>
            </a:endParaRPr>
          </a:p>
          <a:p>
            <a:pPr marL="457200" indent="-457200">
              <a:buClr>
                <a:schemeClr val="accent1"/>
              </a:buClr>
              <a:buFont typeface="+mj-lt"/>
              <a:buAutoNum type="arabicPeriod"/>
            </a:pPr>
            <a:r>
              <a:rPr lang="pl-PL" sz="2000" dirty="0">
                <a:latin typeface="Bahnschrift SemiBold Condensed" panose="020B0502040204020203" pitchFamily="34" charset="0"/>
              </a:rPr>
              <a:t>T</a:t>
            </a:r>
            <a:r>
              <a:rPr lang="pl-PL" sz="2000" dirty="0" smtClean="0">
                <a:latin typeface="Bahnschrift SemiBold Condensed" panose="020B0502040204020203" pitchFamily="34" charset="0"/>
              </a:rPr>
              <a:t>echnik </a:t>
            </a:r>
            <a:r>
              <a:rPr lang="pl-PL" sz="2000" dirty="0">
                <a:latin typeface="Bahnschrift SemiBold Condensed" panose="020B0502040204020203" pitchFamily="34" charset="0"/>
              </a:rPr>
              <a:t>architektury krajobrazu </a:t>
            </a:r>
            <a:endParaRPr lang="pl-PL" sz="2000" dirty="0" smtClean="0">
              <a:latin typeface="Bahnschrift SemiBold Condensed" panose="020B0502040204020203" pitchFamily="34" charset="0"/>
            </a:endParaRPr>
          </a:p>
          <a:p>
            <a:pPr marL="457200" indent="-457200">
              <a:buClr>
                <a:schemeClr val="accent1"/>
              </a:buClr>
              <a:buFont typeface="+mj-lt"/>
              <a:buAutoNum type="arabicPeriod"/>
            </a:pPr>
            <a:r>
              <a:rPr lang="pl-PL" sz="2000" dirty="0">
                <a:latin typeface="Bahnschrift SemiBold Condensed" panose="020B0502040204020203" pitchFamily="34" charset="0"/>
              </a:rPr>
              <a:t>T</a:t>
            </a:r>
            <a:r>
              <a:rPr lang="pl-PL" sz="2000" dirty="0" smtClean="0">
                <a:latin typeface="Bahnschrift SemiBold Condensed" panose="020B0502040204020203" pitchFamily="34" charset="0"/>
              </a:rPr>
              <a:t>echnik </a:t>
            </a:r>
            <a:r>
              <a:rPr lang="pl-PL" sz="2000" dirty="0">
                <a:latin typeface="Bahnschrift SemiBold Condensed" panose="020B0502040204020203" pitchFamily="34" charset="0"/>
              </a:rPr>
              <a:t>budownictwa </a:t>
            </a:r>
            <a:endParaRPr lang="pl-PL" sz="2000" dirty="0" smtClean="0">
              <a:latin typeface="Bahnschrift SemiBold Condensed" panose="020B0502040204020203" pitchFamily="34" charset="0"/>
            </a:endParaRPr>
          </a:p>
          <a:p>
            <a:pPr marL="457200" lvl="0" indent="-457200">
              <a:buClr>
                <a:schemeClr val="accent1"/>
              </a:buClr>
              <a:buFont typeface="+mj-lt"/>
              <a:buAutoNum type="arabicPeriod"/>
            </a:pPr>
            <a:r>
              <a:rPr lang="pl-PL" sz="2000" dirty="0">
                <a:latin typeface="Bahnschrift SemiBold Condensed" panose="020B0502040204020203" pitchFamily="34" charset="0"/>
              </a:rPr>
              <a:t>T</a:t>
            </a:r>
            <a:r>
              <a:rPr lang="pl-PL" sz="2000" dirty="0" smtClean="0">
                <a:latin typeface="Bahnschrift SemiBold Condensed" panose="020B0502040204020203" pitchFamily="34" charset="0"/>
              </a:rPr>
              <a:t>echnik </a:t>
            </a:r>
            <a:r>
              <a:rPr lang="pl-PL" sz="2000" dirty="0">
                <a:latin typeface="Bahnschrift SemiBold Condensed" panose="020B0502040204020203" pitchFamily="34" charset="0"/>
              </a:rPr>
              <a:t>robót wykończeniowych w budownictwie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rabicPeriod"/>
            </a:pPr>
            <a:r>
              <a:rPr lang="pl-PL" sz="2000" dirty="0">
                <a:latin typeface="Bahnschrift SemiBold Condensed" panose="020B0502040204020203" pitchFamily="34" charset="0"/>
              </a:rPr>
              <a:t>T</a:t>
            </a:r>
            <a:r>
              <a:rPr lang="pl-PL" sz="2000" dirty="0" smtClean="0">
                <a:latin typeface="Bahnschrift SemiBold Condensed" panose="020B0502040204020203" pitchFamily="34" charset="0"/>
              </a:rPr>
              <a:t>echnik </a:t>
            </a:r>
            <a:r>
              <a:rPr lang="pl-PL" sz="2000" dirty="0">
                <a:latin typeface="Bahnschrift SemiBold Condensed" panose="020B0502040204020203" pitchFamily="34" charset="0"/>
              </a:rPr>
              <a:t>geodeta </a:t>
            </a:r>
            <a:endParaRPr lang="pl-PL" sz="2000" dirty="0" smtClean="0">
              <a:latin typeface="Bahnschrift SemiBold Condensed" panose="020B0502040204020203" pitchFamily="34" charset="0"/>
            </a:endParaRPr>
          </a:p>
          <a:p>
            <a:pPr marL="457200" indent="-457200">
              <a:buClr>
                <a:schemeClr val="accent1"/>
              </a:buClr>
              <a:buFont typeface="+mj-lt"/>
              <a:buAutoNum type="arabicPeriod"/>
            </a:pPr>
            <a:r>
              <a:rPr lang="pl-PL" sz="2000" dirty="0">
                <a:latin typeface="Bahnschrift SemiBold Condensed" panose="020B0502040204020203" pitchFamily="34" charset="0"/>
              </a:rPr>
              <a:t>T</a:t>
            </a:r>
            <a:r>
              <a:rPr lang="pl-PL" sz="2000" dirty="0" smtClean="0">
                <a:latin typeface="Bahnschrift SemiBold Condensed" panose="020B0502040204020203" pitchFamily="34" charset="0"/>
              </a:rPr>
              <a:t>echnik </a:t>
            </a:r>
            <a:r>
              <a:rPr lang="pl-PL" sz="2000" dirty="0">
                <a:latin typeface="Bahnschrift SemiBold Condensed" panose="020B0502040204020203" pitchFamily="34" charset="0"/>
              </a:rPr>
              <a:t>przemysłu </a:t>
            </a:r>
            <a:r>
              <a:rPr lang="pl-PL" sz="2000" dirty="0" smtClean="0">
                <a:latin typeface="Bahnschrift SemiBold Condensed" panose="020B0502040204020203" pitchFamily="34" charset="0"/>
              </a:rPr>
              <a:t>mody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rabicPeriod"/>
            </a:pPr>
            <a:r>
              <a:rPr lang="pl-PL" sz="2000" dirty="0">
                <a:latin typeface="Bahnschrift SemiBold Condensed" panose="020B0502040204020203" pitchFamily="34" charset="0"/>
              </a:rPr>
              <a:t>T</a:t>
            </a:r>
            <a:r>
              <a:rPr lang="pl-PL" sz="2000" dirty="0" smtClean="0">
                <a:latin typeface="Bahnschrift SemiBold Condensed" panose="020B0502040204020203" pitchFamily="34" charset="0"/>
              </a:rPr>
              <a:t>echnik </a:t>
            </a:r>
            <a:r>
              <a:rPr lang="pl-PL" sz="2000" dirty="0">
                <a:latin typeface="Bahnschrift SemiBold Condensed" panose="020B0502040204020203" pitchFamily="34" charset="0"/>
              </a:rPr>
              <a:t>realizacji nagrań i nagłośnień </a:t>
            </a:r>
            <a:endParaRPr lang="pl-PL" sz="2000" dirty="0" smtClean="0">
              <a:latin typeface="Bahnschrift SemiBold Condensed" panose="020B0502040204020203" pitchFamily="34" charset="0"/>
            </a:endParaRPr>
          </a:p>
          <a:p>
            <a:pPr marL="457200" lvl="0" indent="-457200">
              <a:buClr>
                <a:schemeClr val="accent1"/>
              </a:buClr>
              <a:buFont typeface="+mj-lt"/>
              <a:buAutoNum type="arabicPeriod"/>
            </a:pPr>
            <a:r>
              <a:rPr lang="pl-PL" sz="2000" dirty="0">
                <a:latin typeface="Bahnschrift SemiBold Condensed" panose="020B0502040204020203" pitchFamily="34" charset="0"/>
              </a:rPr>
              <a:t>T</a:t>
            </a:r>
            <a:r>
              <a:rPr lang="pl-PL" sz="2000" dirty="0" smtClean="0">
                <a:latin typeface="Bahnschrift SemiBold Condensed" panose="020B0502040204020203" pitchFamily="34" charset="0"/>
              </a:rPr>
              <a:t>echnik </a:t>
            </a:r>
            <a:r>
              <a:rPr lang="pl-PL" sz="2000" dirty="0">
                <a:latin typeface="Bahnschrift SemiBold Condensed" panose="020B0502040204020203" pitchFamily="34" charset="0"/>
              </a:rPr>
              <a:t>gazownictwa </a:t>
            </a:r>
          </a:p>
          <a:p>
            <a:pPr marL="457200" lvl="0" indent="-457200">
              <a:buClr>
                <a:schemeClr val="accent1"/>
              </a:buClr>
              <a:buFont typeface="+mj-lt"/>
              <a:buAutoNum type="arabicPeriod"/>
            </a:pPr>
            <a:r>
              <a:rPr lang="pl-PL" sz="2000" dirty="0">
                <a:latin typeface="Bahnschrift SemiBold Condensed" panose="020B0502040204020203" pitchFamily="34" charset="0"/>
              </a:rPr>
              <a:t>T</a:t>
            </a:r>
            <a:r>
              <a:rPr lang="pl-PL" sz="2000" dirty="0" smtClean="0">
                <a:latin typeface="Bahnschrift SemiBold Condensed" panose="020B0502040204020203" pitchFamily="34" charset="0"/>
              </a:rPr>
              <a:t>echnik </a:t>
            </a:r>
            <a:r>
              <a:rPr lang="pl-PL" sz="2000" dirty="0">
                <a:latin typeface="Bahnschrift SemiBold Condensed" panose="020B0502040204020203" pitchFamily="34" charset="0"/>
              </a:rPr>
              <a:t>budowy dróg </a:t>
            </a:r>
          </a:p>
          <a:p>
            <a:pPr>
              <a:buClr>
                <a:schemeClr val="accent1"/>
              </a:buClr>
            </a:pPr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1833923" y="3100915"/>
            <a:ext cx="41667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Bahnschrift SemiBold Condensed" panose="020B0502040204020203" pitchFamily="34" charset="0"/>
              </a:rPr>
              <a:t>	Adres</a:t>
            </a:r>
          </a:p>
          <a:p>
            <a:pPr fontAlgn="base"/>
            <a:r>
              <a:rPr lang="pl-PL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Bahnschrift SemiBold Condensed" panose="020B0502040204020203" pitchFamily="34" charset="0"/>
              </a:rPr>
              <a:t>Adres:</a:t>
            </a:r>
          </a:p>
          <a:p>
            <a:pPr fontAlgn="base"/>
            <a:r>
              <a:rPr lang="pl-PL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Bahnschrift SemiBold Condensed" panose="020B0502040204020203" pitchFamily="34" charset="0"/>
              </a:rPr>
              <a:t>ul</a:t>
            </a:r>
            <a:r>
              <a:rPr lang="pl-PL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Bahnschrift SemiBold Condensed" panose="020B0502040204020203" pitchFamily="34" charset="0"/>
              </a:rPr>
              <a:t>. Techników 11, 40-326 </a:t>
            </a:r>
            <a:r>
              <a:rPr lang="pl-PL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Bahnschrift SemiBold Condensed" panose="020B0502040204020203" pitchFamily="34" charset="0"/>
              </a:rPr>
              <a:t>Katowice</a:t>
            </a:r>
          </a:p>
          <a:p>
            <a:pPr fontAlgn="base"/>
            <a:r>
              <a:rPr lang="pl-PL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Bahnschrift SemiBold Condensed" panose="020B0502040204020203" pitchFamily="34" charset="0"/>
              </a:rPr>
              <a:t>Tel.:(32) </a:t>
            </a:r>
            <a:r>
              <a:rPr lang="pl-PL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Bahnschrift SemiBold Condensed" panose="020B0502040204020203" pitchFamily="34" charset="0"/>
              </a:rPr>
              <a:t>256-63-72</a:t>
            </a:r>
          </a:p>
          <a:p>
            <a:pPr fontAlgn="base"/>
            <a:r>
              <a:rPr lang="pl-PL" dirty="0" smtClean="0">
                <a:latin typeface="Bahnschrift SemiBold Condensed" panose="020B0502040204020203" pitchFamily="34" charset="0"/>
              </a:rPr>
              <a:t>www.kcez.pl</a:t>
            </a:r>
            <a:endParaRPr lang="pl-PL" dirty="0">
              <a:latin typeface="Bahnschrift SemiBold Condensed" panose="020B0502040204020203" pitchFamily="34" charset="0"/>
            </a:endParaRPr>
          </a:p>
          <a:p>
            <a:pPr fontAlgn="base"/>
            <a:r>
              <a:rPr lang="pl-PL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Bahnschrift SemiBold Condensed" panose="020B0502040204020203" pitchFamily="34" charset="0"/>
              </a:rPr>
              <a:t>e-mail</a:t>
            </a:r>
            <a:r>
              <a:rPr lang="pl-PL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Bahnschrift SemiBold Condensed" panose="020B0502040204020203" pitchFamily="34" charset="0"/>
              </a:rPr>
              <a:t>: kcez.sekretariat@gmail.com</a:t>
            </a:r>
            <a:endParaRPr lang="pl-PL" dirty="0">
              <a:latin typeface="Bahnschrift SemiBold Condensed" panose="020B0502040204020203" pitchFamily="34" charset="0"/>
            </a:endParaRPr>
          </a:p>
          <a:p>
            <a:pPr fontAlgn="base"/>
            <a:endParaRPr lang="pl-PL" dirty="0">
              <a:latin typeface="Bahnschrift SemiBold Condensed" panose="020B0502040204020203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3037610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236518"/>
          </a:xfrm>
        </p:spPr>
        <p:txBody>
          <a:bodyPr>
            <a:normAutofit/>
          </a:bodyPr>
          <a:lstStyle/>
          <a:p>
            <a:r>
              <a:rPr lang="pl-PL" sz="3600" dirty="0" smtClean="0"/>
              <a:t>W opracowaniu informacji korzystano z :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67437" y="2212768"/>
            <a:ext cx="10018713" cy="2572988"/>
          </a:xfrm>
        </p:spPr>
        <p:txBody>
          <a:bodyPr/>
          <a:lstStyle/>
          <a:p>
            <a:r>
              <a:rPr lang="pl-PL" i="1" dirty="0" smtClean="0"/>
              <a:t>Informatora </a:t>
            </a:r>
            <a:r>
              <a:rPr lang="pl-PL" dirty="0" smtClean="0"/>
              <a:t>dla kandydatów do szkół </a:t>
            </a:r>
            <a:r>
              <a:rPr lang="pl-PL" dirty="0"/>
              <a:t>średnich w Katowicach w roku szkolnym </a:t>
            </a:r>
            <a:r>
              <a:rPr lang="pl-PL" dirty="0" smtClean="0"/>
              <a:t>2019/2020 wydanego przez  </a:t>
            </a:r>
            <a:r>
              <a:rPr lang="pl-PL" dirty="0"/>
              <a:t>Urząd Miasta </a:t>
            </a:r>
            <a:r>
              <a:rPr lang="pl-PL" dirty="0" smtClean="0"/>
              <a:t>Katowice,</a:t>
            </a:r>
          </a:p>
          <a:p>
            <a:r>
              <a:rPr lang="pl-PL" dirty="0" smtClean="0"/>
              <a:t>Stron internetowych szkół </a:t>
            </a:r>
          </a:p>
          <a:p>
            <a:r>
              <a:rPr lang="pl-PL" dirty="0"/>
              <a:t>s</a:t>
            </a:r>
            <a:r>
              <a:rPr lang="pl-PL" dirty="0" smtClean="0"/>
              <a:t>trony </a:t>
            </a:r>
            <a:r>
              <a:rPr lang="pl-PL" dirty="0">
                <a:hlinkClick r:id="rId2"/>
              </a:rPr>
              <a:t>https://</a:t>
            </a:r>
            <a:r>
              <a:rPr lang="pl-PL" dirty="0" smtClean="0">
                <a:hlinkClick r:id="rId2"/>
              </a:rPr>
              <a:t>www.otouczelnie.pl/artykul/3016/Technika-w-Katowicach</a:t>
            </a:r>
            <a:endParaRPr lang="pl-PL" dirty="0" smtClean="0"/>
          </a:p>
          <a:p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7766463" y="5640780"/>
            <a:ext cx="3821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Przygotowała mgr Ewelina Horodecka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99954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12505" y="536862"/>
            <a:ext cx="7215957" cy="917865"/>
          </a:xfrm>
        </p:spPr>
        <p:txBody>
          <a:bodyPr/>
          <a:lstStyle/>
          <a:p>
            <a:pPr algn="ctr"/>
            <a:r>
              <a:rPr lang="pl-PL" dirty="0" smtClean="0">
                <a:latin typeface="Bahnschrift SemiBold Condensed" panose="020B0502040204020203" pitchFamily="34" charset="0"/>
              </a:rPr>
              <a:t>Oferta szkoły</a:t>
            </a:r>
            <a:endParaRPr lang="pl-PL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766454" y="1818409"/>
            <a:ext cx="10151919" cy="4364181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pl-PL" sz="6200" dirty="0">
                <a:latin typeface="Bahnschrift SemiBold Condensed" panose="020B0502040204020203" pitchFamily="34" charset="0"/>
              </a:rPr>
              <a:t>Szkoła </a:t>
            </a:r>
            <a:r>
              <a:rPr lang="pl-PL" sz="6200" dirty="0" smtClean="0">
                <a:latin typeface="Bahnschrift SemiBold Condensed" panose="020B0502040204020203" pitchFamily="34" charset="0"/>
              </a:rPr>
              <a:t>oferuje między innymi: </a:t>
            </a:r>
            <a:endParaRPr lang="pl-PL" sz="6200" dirty="0">
              <a:latin typeface="Bahnschrift SemiBold Condensed" panose="020B0502040204020203" pitchFamily="34" charset="0"/>
            </a:endParaRPr>
          </a:p>
          <a:p>
            <a:pPr marL="857250" indent="-857250" algn="just">
              <a:buClrTx/>
              <a:buFont typeface="Arial" panose="020B0604020202020204" pitchFamily="34" charset="0"/>
              <a:buChar char="•"/>
            </a:pPr>
            <a:r>
              <a:rPr lang="pl-PL" sz="6200" dirty="0" smtClean="0">
                <a:latin typeface="Bahnschrift SemiBold Condensed" panose="020B0502040204020203" pitchFamily="34" charset="0"/>
              </a:rPr>
              <a:t> </a:t>
            </a:r>
            <a:r>
              <a:rPr lang="pl-PL" sz="6200" dirty="0">
                <a:latin typeface="Bahnschrift SemiBold Condensed" panose="020B0502040204020203" pitchFamily="34" charset="0"/>
              </a:rPr>
              <a:t>naukę języków obcych w pracowniach z nagłośnieniem i tablicą interaktywną, </a:t>
            </a:r>
          </a:p>
          <a:p>
            <a:pPr marL="857250" indent="-857250" algn="just">
              <a:buClrTx/>
              <a:buFont typeface="Arial" panose="020B0604020202020204" pitchFamily="34" charset="0"/>
              <a:buChar char="•"/>
            </a:pPr>
            <a:r>
              <a:rPr lang="pl-PL" sz="6200" dirty="0" smtClean="0">
                <a:latin typeface="Bahnschrift SemiBold Condensed" panose="020B0502040204020203" pitchFamily="34" charset="0"/>
              </a:rPr>
              <a:t> </a:t>
            </a:r>
            <a:r>
              <a:rPr lang="pl-PL" sz="6200" dirty="0">
                <a:latin typeface="Bahnschrift SemiBold Condensed" panose="020B0502040204020203" pitchFamily="34" charset="0"/>
              </a:rPr>
              <a:t>pracownie przedmiotowe wyposażone w sprzęt komputerowy i audiowizualny, </a:t>
            </a:r>
            <a:endParaRPr lang="pl-PL" sz="6200" dirty="0" smtClean="0">
              <a:latin typeface="Bahnschrift SemiBold Condensed" panose="020B0502040204020203" pitchFamily="34" charset="0"/>
            </a:endParaRPr>
          </a:p>
          <a:p>
            <a:pPr marL="857250" indent="-857250" algn="just">
              <a:buClrTx/>
              <a:buFont typeface="Arial" panose="020B0604020202020204" pitchFamily="34" charset="0"/>
              <a:buChar char="•"/>
            </a:pPr>
            <a:r>
              <a:rPr lang="pl-PL" sz="6200" dirty="0" smtClean="0">
                <a:latin typeface="Bahnschrift SemiBold Condensed" panose="020B0502040204020203" pitchFamily="34" charset="0"/>
              </a:rPr>
              <a:t> pracownie zawodowe wyposażone zgodnie z wymaganiami nauki w zawodach,</a:t>
            </a:r>
          </a:p>
          <a:p>
            <a:pPr marL="857250" indent="-857250" algn="just">
              <a:buClrTx/>
              <a:buFont typeface="Arial" panose="020B0604020202020204" pitchFamily="34" charset="0"/>
              <a:buChar char="•"/>
            </a:pPr>
            <a:r>
              <a:rPr lang="pl-PL" sz="6200" dirty="0" smtClean="0">
                <a:latin typeface="Bahnschrift SemiBold Condensed" panose="020B0502040204020203" pitchFamily="34" charset="0"/>
              </a:rPr>
              <a:t> </a:t>
            </a:r>
            <a:r>
              <a:rPr lang="pl-PL" sz="6200" dirty="0">
                <a:latin typeface="Bahnschrift SemiBold Condensed" panose="020B0502040204020203" pitchFamily="34" charset="0"/>
              </a:rPr>
              <a:t>2 </a:t>
            </a:r>
            <a:r>
              <a:rPr lang="pl-PL" sz="6200" dirty="0" err="1">
                <a:latin typeface="Bahnschrift SemiBold Condensed" panose="020B0502040204020203" pitchFamily="34" charset="0"/>
              </a:rPr>
              <a:t>labolatoria</a:t>
            </a:r>
            <a:r>
              <a:rPr lang="pl-PL" sz="6200" dirty="0">
                <a:latin typeface="Bahnschrift SemiBold Condensed" panose="020B0502040204020203" pitchFamily="34" charset="0"/>
              </a:rPr>
              <a:t> (chemiczne i badania materiałów</a:t>
            </a:r>
            <a:r>
              <a:rPr lang="pl-PL" sz="6200" dirty="0" smtClean="0">
                <a:latin typeface="Bahnschrift SemiBold Condensed" panose="020B0502040204020203" pitchFamily="34" charset="0"/>
              </a:rPr>
              <a:t>)</a:t>
            </a:r>
          </a:p>
          <a:p>
            <a:pPr marL="857250" indent="-857250" algn="just">
              <a:buClrTx/>
              <a:buFont typeface="Arial" panose="020B0604020202020204" pitchFamily="34" charset="0"/>
              <a:buChar char="•"/>
            </a:pPr>
            <a:r>
              <a:rPr lang="pl-PL" sz="6200" dirty="0" smtClean="0">
                <a:latin typeface="Bahnschrift SemiBold Condensed" panose="020B0502040204020203" pitchFamily="34" charset="0"/>
              </a:rPr>
              <a:t> 5 </a:t>
            </a:r>
            <a:r>
              <a:rPr lang="pl-PL" sz="6200" dirty="0">
                <a:latin typeface="Bahnschrift SemiBold Condensed" panose="020B0502040204020203" pitchFamily="34" charset="0"/>
              </a:rPr>
              <a:t>pracowni komputerowych - w tym jedna klimatyzowana (MAC, Linux, Windows</a:t>
            </a:r>
            <a:r>
              <a:rPr lang="pl-PL" sz="6200" dirty="0" smtClean="0">
                <a:latin typeface="Bahnschrift SemiBold Condensed" panose="020B0502040204020203" pitchFamily="34" charset="0"/>
              </a:rPr>
              <a:t>) </a:t>
            </a:r>
            <a:endParaRPr lang="pl-PL" sz="6200" dirty="0">
              <a:latin typeface="Bahnschrift SemiBold Condensed" panose="020B0502040204020203" pitchFamily="34" charset="0"/>
            </a:endParaRPr>
          </a:p>
          <a:p>
            <a:pPr marL="857250" indent="-857250" algn="just">
              <a:buClrTx/>
              <a:buFont typeface="Arial" panose="020B0604020202020204" pitchFamily="34" charset="0"/>
              <a:buChar char="•"/>
            </a:pPr>
            <a:r>
              <a:rPr lang="pl-PL" sz="6200" dirty="0" smtClean="0">
                <a:latin typeface="Bahnschrift SemiBold Condensed" panose="020B0502040204020203" pitchFamily="34" charset="0"/>
              </a:rPr>
              <a:t> </a:t>
            </a:r>
            <a:r>
              <a:rPr lang="pl-PL" sz="6200" dirty="0">
                <a:latin typeface="Bahnschrift SemiBold Condensed" panose="020B0502040204020203" pitchFamily="34" charset="0"/>
              </a:rPr>
              <a:t>nową bogato wyposażoną bibliotekę i CIND</a:t>
            </a:r>
            <a:r>
              <a:rPr lang="pl-PL" sz="6200" dirty="0" smtClean="0">
                <a:latin typeface="Bahnschrift SemiBold Condensed" panose="020B0502040204020203" pitchFamily="34" charset="0"/>
              </a:rPr>
              <a:t>,</a:t>
            </a:r>
          </a:p>
          <a:p>
            <a:pPr marL="857250" indent="-857250" algn="just">
              <a:buClrTx/>
              <a:buFont typeface="Arial" panose="020B0604020202020204" pitchFamily="34" charset="0"/>
              <a:buChar char="•"/>
            </a:pPr>
            <a:r>
              <a:rPr lang="pl-PL" sz="6200" b="1" dirty="0" smtClean="0">
                <a:latin typeface="Bahnschrift SemiBold Condensed" panose="020B0502040204020203" pitchFamily="34" charset="0"/>
              </a:rPr>
              <a:t> internat i możliwość korzystania ze stołówki,</a:t>
            </a:r>
            <a:endParaRPr lang="pl-PL" sz="6200" dirty="0" smtClean="0">
              <a:latin typeface="Bahnschrift SemiBold Condensed" panose="020B0502040204020203" pitchFamily="34" charset="0"/>
            </a:endParaRPr>
          </a:p>
          <a:p>
            <a:pPr marL="857250" indent="-857250" algn="just">
              <a:buClrTx/>
              <a:buFont typeface="Arial" panose="020B0604020202020204" pitchFamily="34" charset="0"/>
              <a:buChar char="•"/>
            </a:pPr>
            <a:r>
              <a:rPr lang="pl-PL" sz="6200" dirty="0" smtClean="0">
                <a:latin typeface="Bahnschrift SemiBold Condensed" panose="020B0502040204020203" pitchFamily="34" charset="0"/>
              </a:rPr>
              <a:t> </a:t>
            </a:r>
            <a:r>
              <a:rPr lang="pl-PL" sz="6200" dirty="0">
                <a:latin typeface="Bahnschrift SemiBold Condensed" panose="020B0502040204020203" pitchFamily="34" charset="0"/>
              </a:rPr>
              <a:t>rozwijanie zainteresowań w profesjonalnie prowadzonych kołach</a:t>
            </a:r>
            <a:r>
              <a:rPr lang="pl-PL" sz="6200" dirty="0" smtClean="0">
                <a:latin typeface="Bahnschrift SemiBold Condensed" panose="020B0502040204020203" pitchFamily="34" charset="0"/>
              </a:rPr>
              <a:t>:, </a:t>
            </a:r>
            <a:endParaRPr lang="pl-PL" sz="6200" dirty="0">
              <a:latin typeface="Bahnschrift SemiBold Condensed" panose="020B0502040204020203" pitchFamily="34" charset="0"/>
            </a:endParaRPr>
          </a:p>
          <a:p>
            <a:pPr marL="857250" indent="-857250" algn="just">
              <a:buClrTx/>
              <a:buFont typeface="Arial" panose="020B0604020202020204" pitchFamily="34" charset="0"/>
              <a:buChar char="•"/>
            </a:pPr>
            <a:r>
              <a:rPr lang="pl-PL" sz="6200" dirty="0" smtClean="0">
                <a:latin typeface="Bahnschrift SemiBold Condensed" panose="020B0502040204020203" pitchFamily="34" charset="0"/>
              </a:rPr>
              <a:t> </a:t>
            </a:r>
            <a:r>
              <a:rPr lang="pl-PL" sz="6200" dirty="0">
                <a:latin typeface="Bahnschrift SemiBold Condensed" panose="020B0502040204020203" pitchFamily="34" charset="0"/>
              </a:rPr>
              <a:t>udział w bezpłatnych kursach i możliwość uzyskania profesjonalnych certyfikatów zawodowych , </a:t>
            </a:r>
          </a:p>
          <a:p>
            <a:pPr marL="857250" indent="-857250" algn="just">
              <a:buClrTx/>
              <a:buFont typeface="Arial" panose="020B0604020202020204" pitchFamily="34" charset="0"/>
              <a:buChar char="•"/>
            </a:pPr>
            <a:r>
              <a:rPr lang="pl-PL" sz="6200" dirty="0" smtClean="0">
                <a:latin typeface="Bahnschrift SemiBold Condensed" panose="020B0502040204020203" pitchFamily="34" charset="0"/>
              </a:rPr>
              <a:t> </a:t>
            </a:r>
            <a:r>
              <a:rPr lang="pl-PL" sz="6200" dirty="0">
                <a:latin typeface="Bahnschrift SemiBold Condensed" panose="020B0502040204020203" pitchFamily="34" charset="0"/>
              </a:rPr>
              <a:t>praktykę zawodową w różnych firmach w tym płatną praktykę. </a:t>
            </a:r>
          </a:p>
          <a:p>
            <a:pPr algn="just"/>
            <a:endParaRPr lang="pl-PL" sz="6200" dirty="0">
              <a:latin typeface="Bahnschrift SemiBold Condensed" panose="020B0502040204020203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1072875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58660" y="1844385"/>
            <a:ext cx="3549121" cy="1117023"/>
          </a:xfrm>
        </p:spPr>
        <p:txBody>
          <a:bodyPr>
            <a:normAutofit/>
          </a:bodyPr>
          <a:lstStyle/>
          <a:p>
            <a:pPr algn="l"/>
            <a:r>
              <a:rPr lang="pl-PL" sz="2000" dirty="0">
                <a:latin typeface="Bahnschrift SemiBold Condensed" panose="020B0502040204020203" pitchFamily="34" charset="0"/>
              </a:rPr>
              <a:t>TECHNIKUM NR 17 W ŚTZN ( Śląskie Techniczne  Zakłady  Naukowe w Katowicach)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260769" y="457198"/>
            <a:ext cx="6614556" cy="5516089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pl-PL" sz="2000" dirty="0">
                <a:latin typeface="Bahnschrift SemiBold Condensed" panose="020B0502040204020203" pitchFamily="34" charset="0"/>
              </a:rPr>
              <a:t>Profile klas - przedmioty rozszerzone</a:t>
            </a:r>
          </a:p>
          <a:p>
            <a:pPr marL="457200" indent="-457200" algn="l">
              <a:buFont typeface="+mj-lt"/>
              <a:buAutoNum type="arabicPeriod"/>
            </a:pPr>
            <a:r>
              <a:rPr lang="pl-PL" sz="2000" dirty="0" smtClean="0">
                <a:latin typeface="Bahnschrift SemiBold Condensed" panose="020B0502040204020203" pitchFamily="34" charset="0"/>
              </a:rPr>
              <a:t>TECHNIK ELEKTRYK - </a:t>
            </a:r>
            <a:r>
              <a:rPr lang="pl-PL" sz="2000" dirty="0">
                <a:latin typeface="Bahnschrift SemiBold Condensed" panose="020B0502040204020203" pitchFamily="34" charset="0"/>
              </a:rPr>
              <a:t>rozszerzona matematyka, fizyka</a:t>
            </a:r>
          </a:p>
          <a:p>
            <a:pPr marL="457200" indent="-457200" algn="l">
              <a:buFont typeface="+mj-lt"/>
              <a:buAutoNum type="arabicPeriod"/>
            </a:pPr>
            <a:r>
              <a:rPr lang="pl-PL" sz="2000" dirty="0" smtClean="0">
                <a:latin typeface="Bahnschrift SemiBold Condensed" panose="020B0502040204020203" pitchFamily="34" charset="0"/>
              </a:rPr>
              <a:t>TECHNIK ELEKTRONIK - </a:t>
            </a:r>
            <a:r>
              <a:rPr lang="pl-PL" sz="2000" dirty="0">
                <a:latin typeface="Bahnschrift SemiBold Condensed" panose="020B0502040204020203" pitchFamily="34" charset="0"/>
              </a:rPr>
              <a:t>rozszerzona matematyka, fizyka</a:t>
            </a:r>
          </a:p>
          <a:p>
            <a:pPr marL="457200" indent="-457200" algn="l">
              <a:buFont typeface="+mj-lt"/>
              <a:buAutoNum type="arabicPeriod"/>
            </a:pPr>
            <a:r>
              <a:rPr lang="pl-PL" sz="2000" dirty="0" smtClean="0">
                <a:latin typeface="Bahnschrift SemiBold Condensed" panose="020B0502040204020203" pitchFamily="34" charset="0"/>
              </a:rPr>
              <a:t>TECHNIK ANALITYK </a:t>
            </a:r>
            <a:r>
              <a:rPr lang="pl-PL" sz="2000" dirty="0">
                <a:latin typeface="Bahnschrift SemiBold Condensed" panose="020B0502040204020203" pitchFamily="34" charset="0"/>
              </a:rPr>
              <a:t>- rozszerzona matematyka, chemia</a:t>
            </a:r>
          </a:p>
          <a:p>
            <a:pPr marL="457200" indent="-457200" algn="l">
              <a:buFont typeface="+mj-lt"/>
              <a:buAutoNum type="arabicPeriod"/>
            </a:pPr>
            <a:r>
              <a:rPr lang="pl-PL" sz="2000" dirty="0" smtClean="0">
                <a:latin typeface="Bahnschrift SemiBold Condensed" panose="020B0502040204020203" pitchFamily="34" charset="0"/>
              </a:rPr>
              <a:t>TECHNIK INFORMATYK - rozszerzona matematyka, fizyka</a:t>
            </a:r>
          </a:p>
          <a:p>
            <a:pPr marL="457200" indent="-457200" algn="l">
              <a:buFont typeface="+mj-lt"/>
              <a:buAutoNum type="arabicPeriod"/>
            </a:pPr>
            <a:r>
              <a:rPr lang="pl-PL" sz="2000" dirty="0" smtClean="0">
                <a:latin typeface="Bahnschrift SemiBold Condensed" panose="020B0502040204020203" pitchFamily="34" charset="0"/>
              </a:rPr>
              <a:t>TECHNIK MECHANIK </a:t>
            </a:r>
            <a:r>
              <a:rPr lang="pl-PL" sz="2000" dirty="0">
                <a:latin typeface="Bahnschrift SemiBold Condensed" panose="020B0502040204020203" pitchFamily="34" charset="0"/>
              </a:rPr>
              <a:t>- rozszerzona matematyka, fizyka</a:t>
            </a:r>
          </a:p>
          <a:p>
            <a:pPr marL="457200" indent="-457200" algn="l">
              <a:buFont typeface="+mj-lt"/>
              <a:buAutoNum type="arabicPeriod"/>
            </a:pPr>
            <a:r>
              <a:rPr lang="pl-PL" sz="2000" dirty="0" smtClean="0">
                <a:latin typeface="Bahnschrift SemiBold Condensed" panose="020B0502040204020203" pitchFamily="34" charset="0"/>
              </a:rPr>
              <a:t>TECHNIK </a:t>
            </a:r>
            <a:r>
              <a:rPr lang="pl-PL" sz="2000" dirty="0">
                <a:latin typeface="Bahnschrift SemiBold Condensed" panose="020B0502040204020203" pitchFamily="34" charset="0"/>
              </a:rPr>
              <a:t>OCHRONY </a:t>
            </a:r>
            <a:r>
              <a:rPr lang="pl-PL" sz="2000" dirty="0" smtClean="0">
                <a:latin typeface="Bahnschrift SemiBold Condensed" panose="020B0502040204020203" pitchFamily="34" charset="0"/>
              </a:rPr>
              <a:t>ŚRODOWISKA </a:t>
            </a:r>
            <a:r>
              <a:rPr lang="pl-PL" sz="2000" dirty="0">
                <a:latin typeface="Bahnschrift SemiBold Condensed" panose="020B0502040204020203" pitchFamily="34" charset="0"/>
              </a:rPr>
              <a:t>- rozszerzona matematyka, </a:t>
            </a:r>
            <a:r>
              <a:rPr lang="pl-PL" sz="2000" dirty="0" smtClean="0">
                <a:latin typeface="Bahnschrift SemiBold Condensed" panose="020B0502040204020203" pitchFamily="34" charset="0"/>
              </a:rPr>
              <a:t>biologia</a:t>
            </a:r>
          </a:p>
          <a:p>
            <a:pPr marL="457200" indent="-457200" algn="l">
              <a:buFont typeface="+mj-lt"/>
              <a:buAutoNum type="arabicPeriod"/>
            </a:pPr>
            <a:r>
              <a:rPr lang="pl-PL" sz="2000" dirty="0" smtClean="0">
                <a:latin typeface="Bahnschrift SemiBold Condensed" panose="020B0502040204020203" pitchFamily="34" charset="0"/>
              </a:rPr>
              <a:t>TECHNIK </a:t>
            </a:r>
            <a:r>
              <a:rPr lang="pl-PL" sz="2000" dirty="0">
                <a:latin typeface="Bahnschrift SemiBold Condensed" panose="020B0502040204020203" pitchFamily="34" charset="0"/>
              </a:rPr>
              <a:t>MECHATRONIK  </a:t>
            </a:r>
            <a:r>
              <a:rPr lang="pl-PL" sz="2000" dirty="0" smtClean="0">
                <a:latin typeface="Bahnschrift SemiBold Condensed" panose="020B0502040204020203" pitchFamily="34" charset="0"/>
              </a:rPr>
              <a:t>- </a:t>
            </a:r>
            <a:r>
              <a:rPr lang="pl-PL" sz="2000" dirty="0">
                <a:latin typeface="Bahnschrift SemiBold Condensed" panose="020B0502040204020203" pitchFamily="34" charset="0"/>
              </a:rPr>
              <a:t>rozszerzona matematyka, fizyka </a:t>
            </a:r>
          </a:p>
          <a:p>
            <a:pPr marL="457200" indent="-457200" algn="l">
              <a:buFont typeface="+mj-lt"/>
              <a:buAutoNum type="arabicPeriod"/>
            </a:pPr>
            <a:r>
              <a:rPr lang="pl-PL" sz="2000" dirty="0" smtClean="0">
                <a:latin typeface="Bahnschrift SemiBold Condensed" panose="020B0502040204020203" pitchFamily="34" charset="0"/>
              </a:rPr>
              <a:t>TECHNIK </a:t>
            </a:r>
            <a:r>
              <a:rPr lang="pl-PL" sz="2000" dirty="0">
                <a:latin typeface="Bahnschrift SemiBold Condensed" panose="020B0502040204020203" pitchFamily="34" charset="0"/>
              </a:rPr>
              <a:t>TELEINFORMATYK - rozszerzona matematyka, fizyka</a:t>
            </a:r>
          </a:p>
          <a:p>
            <a:pPr marL="457200" indent="-457200" algn="l">
              <a:buFont typeface="+mj-lt"/>
              <a:buAutoNum type="arabicPeriod"/>
            </a:pPr>
            <a:r>
              <a:rPr lang="pl-PL" sz="2000" dirty="0" smtClean="0">
                <a:latin typeface="Bahnschrift SemiBold Condensed" panose="020B0502040204020203" pitchFamily="34" charset="0"/>
              </a:rPr>
              <a:t>TECHNIK </a:t>
            </a:r>
            <a:r>
              <a:rPr lang="pl-PL" sz="2000" dirty="0">
                <a:latin typeface="Bahnschrift SemiBold Condensed" panose="020B0502040204020203" pitchFamily="34" charset="0"/>
              </a:rPr>
              <a:t>ENERGETYK - rozszerzona matematyka, fizyka</a:t>
            </a:r>
          </a:p>
          <a:p>
            <a:pPr algn="l"/>
            <a:endParaRPr lang="pl-PL" dirty="0"/>
          </a:p>
        </p:txBody>
      </p:sp>
      <p:pic>
        <p:nvPicPr>
          <p:cNvPr id="6" name="Symbol zastępczy zawartości 5" descr="https://szkolnictwo.pl/zdj/PB/PB2297logo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929" y="598775"/>
            <a:ext cx="234315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ole tekstowe 6"/>
          <p:cNvSpPr txBox="1"/>
          <p:nvPr/>
        </p:nvSpPr>
        <p:spPr>
          <a:xfrm>
            <a:off x="1396941" y="3252355"/>
            <a:ext cx="42083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Bahnschrift SemiBold Condensed" panose="020B0502040204020203" pitchFamily="34" charset="0"/>
              </a:rPr>
              <a:t>ul. Sokolska 26, 40-086 Katowice</a:t>
            </a:r>
          </a:p>
          <a:p>
            <a:r>
              <a:rPr lang="pl-PL" dirty="0">
                <a:latin typeface="Bahnschrift SemiBold Condensed" panose="020B0502040204020203" pitchFamily="34" charset="0"/>
              </a:rPr>
              <a:t>tel. (032) 351-19-00</a:t>
            </a:r>
          </a:p>
          <a:p>
            <a:r>
              <a:rPr lang="pl-PL" dirty="0">
                <a:latin typeface="Bahnschrift SemiBold Condensed" panose="020B0502040204020203" pitchFamily="34" charset="0"/>
              </a:rPr>
              <a:t>www:  	http://www.sltzn.katowice.pl</a:t>
            </a:r>
          </a:p>
          <a:p>
            <a:r>
              <a:rPr lang="pl-PL" dirty="0" smtClean="0">
                <a:latin typeface="Bahnschrift SemiBold Condensed" panose="020B0502040204020203" pitchFamily="34" charset="0"/>
              </a:rPr>
              <a:t>e-mail</a:t>
            </a:r>
            <a:r>
              <a:rPr lang="pl-PL" dirty="0">
                <a:latin typeface="Bahnschrift SemiBold Condensed" panose="020B0502040204020203" pitchFamily="34" charset="0"/>
              </a:rPr>
              <a:t>:  	sltzn@sltzn.katowice.pl</a:t>
            </a:r>
          </a:p>
        </p:txBody>
      </p:sp>
    </p:spTree>
    <p:extLst>
      <p:ext uri="{BB962C8B-B14F-4D97-AF65-F5344CB8AC3E}">
        <p14:creationId xmlns="" xmlns:p14="http://schemas.microsoft.com/office/powerpoint/2010/main" val="40779458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4895056" cy="1752599"/>
          </a:xfrm>
        </p:spPr>
        <p:txBody>
          <a:bodyPr/>
          <a:lstStyle/>
          <a:p>
            <a:r>
              <a:rPr lang="pl-PL" dirty="0" smtClean="0">
                <a:latin typeface="Bahnschrift SemiBold Condensed" panose="020B0502040204020203" pitchFamily="34" charset="0"/>
              </a:rPr>
              <a:t>Oferta szkoły</a:t>
            </a:r>
            <a:endParaRPr lang="pl-PL" dirty="0">
              <a:latin typeface="Bahnschrift SemiBold Condensed" panose="020B0502040204020203" pitchFamily="34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51418" y="712519"/>
            <a:ext cx="5890161" cy="533499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>
                <a:latin typeface="Bahnschrift SemiBold Condensed" panose="020B0502040204020203" pitchFamily="34" charset="0"/>
              </a:rPr>
              <a:t>Śląskie...” oferują:</a:t>
            </a:r>
          </a:p>
          <a:p>
            <a:pPr>
              <a:buClrTx/>
            </a:pPr>
            <a:r>
              <a:rPr lang="pl-PL" dirty="0">
                <a:latin typeface="Bahnschrift SemiBold Condensed" panose="020B0502040204020203" pitchFamily="34" charset="0"/>
              </a:rPr>
              <a:t>wysoki poziom kształcenia</a:t>
            </a:r>
          </a:p>
          <a:p>
            <a:pPr>
              <a:buClrTx/>
            </a:pPr>
            <a:r>
              <a:rPr lang="pl-PL" dirty="0">
                <a:latin typeface="Bahnschrift SemiBold Condensed" panose="020B0502040204020203" pitchFamily="34" charset="0"/>
              </a:rPr>
              <a:t> uzyskanie różnego rodzaju certyfikatów zawodowych, </a:t>
            </a:r>
            <a:endParaRPr lang="pl-PL" dirty="0" smtClean="0">
              <a:latin typeface="Bahnschrift SemiBold Condensed" panose="020B0502040204020203" pitchFamily="34" charset="0"/>
            </a:endParaRPr>
          </a:p>
          <a:p>
            <a:pPr>
              <a:buClrTx/>
            </a:pPr>
            <a:r>
              <a:rPr lang="pl-PL" dirty="0" smtClean="0">
                <a:latin typeface="Bahnschrift SemiBold Condensed" panose="020B0502040204020203" pitchFamily="34" charset="0"/>
              </a:rPr>
              <a:t> </a:t>
            </a:r>
            <a:r>
              <a:rPr lang="pl-PL" dirty="0">
                <a:latin typeface="Bahnschrift SemiBold Condensed" panose="020B0502040204020203" pitchFamily="34" charset="0"/>
              </a:rPr>
              <a:t>naukę w szkole, która zajmuje 31 miejsce w kraju w ogólnopolskim rankingu szkół zawodowych, 4 w woj. śląskim i 1 w Katowicach, natomiast w rankingu maturalnym 10 miejsce w kraju, </a:t>
            </a:r>
          </a:p>
          <a:p>
            <a:pPr>
              <a:buClrTx/>
            </a:pPr>
            <a:r>
              <a:rPr lang="pl-PL" dirty="0">
                <a:latin typeface="Bahnschrift SemiBold Condensed" panose="020B0502040204020203" pitchFamily="34" charset="0"/>
              </a:rPr>
              <a:t> możliwość rozwijania zainteresowań w kołach i klubach,</a:t>
            </a:r>
          </a:p>
          <a:p>
            <a:pPr>
              <a:buClrTx/>
            </a:pPr>
            <a:r>
              <a:rPr lang="pl-PL" dirty="0">
                <a:latin typeface="Bahnschrift SemiBold Condensed" panose="020B0502040204020203" pitchFamily="34" charset="0"/>
              </a:rPr>
              <a:t> udział w międzynarodowych programach, </a:t>
            </a:r>
          </a:p>
          <a:p>
            <a:pPr>
              <a:buClrTx/>
            </a:pPr>
            <a:r>
              <a:rPr lang="pl-PL" dirty="0">
                <a:latin typeface="Bahnschrift SemiBold Condensed" panose="020B0502040204020203" pitchFamily="34" charset="0"/>
              </a:rPr>
              <a:t> opiekę medyczną i psychologa szkolnego, </a:t>
            </a:r>
            <a:endParaRPr lang="pl-PL" dirty="0" smtClean="0">
              <a:latin typeface="Bahnschrift SemiBold Condensed" panose="020B0502040204020203" pitchFamily="34" charset="0"/>
            </a:endParaRPr>
          </a:p>
          <a:p>
            <a:pPr>
              <a:buClrTx/>
            </a:pPr>
            <a:r>
              <a:rPr lang="pl-PL" dirty="0" smtClean="0">
                <a:latin typeface="Bahnschrift SemiBold Condensed" panose="020B0502040204020203" pitchFamily="34" charset="0"/>
              </a:rPr>
              <a:t>targi </a:t>
            </a:r>
            <a:r>
              <a:rPr lang="pl-PL" dirty="0">
                <a:latin typeface="Bahnschrift SemiBold Condensed" panose="020B0502040204020203" pitchFamily="34" charset="0"/>
              </a:rPr>
              <a:t>pracodawców poszukujących pracowników wśród naszych uczniów i absolwentów,</a:t>
            </a:r>
          </a:p>
          <a:p>
            <a:pPr>
              <a:buClrTx/>
            </a:pPr>
            <a:r>
              <a:rPr lang="pl-PL" dirty="0">
                <a:latin typeface="Bahnschrift SemiBold Condensed" panose="020B0502040204020203" pitchFamily="34" charset="0"/>
              </a:rPr>
              <a:t>  zmodernizowane pracownie i warsztaty wyposażone w nowoczesny park maszynowy, </a:t>
            </a:r>
          </a:p>
          <a:p>
            <a:pPr>
              <a:buClrTx/>
            </a:pPr>
            <a:r>
              <a:rPr lang="pl-PL" dirty="0">
                <a:latin typeface="Bahnschrift SemiBold Condensed" panose="020B0502040204020203" pitchFamily="34" charset="0"/>
              </a:rPr>
              <a:t>przymiarkę do powszechnego w Europie stroju menedżera, 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Symbol zastępczy zawartości 4" descr="Zawody w Śl.TZN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1" y="2078182"/>
            <a:ext cx="4583979" cy="37130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8474041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84312" y="1007918"/>
            <a:ext cx="3549121" cy="1963882"/>
          </a:xfrm>
        </p:spPr>
        <p:txBody>
          <a:bodyPr>
            <a:normAutofit fontScale="90000"/>
          </a:bodyPr>
          <a:lstStyle/>
          <a:p>
            <a:r>
              <a:rPr lang="pl-PL" b="1" dirty="0">
                <a:latin typeface="Bahnschrift SemiBold Condensed" panose="020B0502040204020203" pitchFamily="34" charset="0"/>
              </a:rPr>
              <a:t>TECHNIKUM NR 2</a:t>
            </a:r>
            <a:r>
              <a:rPr lang="pl-PL" dirty="0">
                <a:latin typeface="Bahnschrift SemiBold Condensed" panose="020B0502040204020203" pitchFamily="34" charset="0"/>
              </a:rPr>
              <a:t> Zespołu Szkół Ekonomicznych im. Wojciecha Korfantego w Katowicach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268191" y="2528108"/>
            <a:ext cx="6328064" cy="3779174"/>
          </a:xfrm>
        </p:spPr>
        <p:txBody>
          <a:bodyPr>
            <a:normAutofit lnSpcReduction="10000"/>
          </a:bodyPr>
          <a:lstStyle/>
          <a:p>
            <a:pPr marL="0" indent="0">
              <a:buClrTx/>
              <a:buNone/>
            </a:pPr>
            <a:r>
              <a:rPr lang="pl-PL" dirty="0">
                <a:latin typeface="Bahnschrift SemiBold Condensed" panose="020B0502040204020203" pitchFamily="34" charset="0"/>
              </a:rPr>
              <a:t>Kształci w następujących zawodach: </a:t>
            </a:r>
          </a:p>
          <a:p>
            <a:pPr marL="457200" lvl="0" indent="-457200">
              <a:buClr>
                <a:schemeClr val="accent1"/>
              </a:buClr>
              <a:buFont typeface="+mj-lt"/>
              <a:buAutoNum type="arabicPeriod"/>
            </a:pPr>
            <a:r>
              <a:rPr lang="pl-PL" dirty="0">
                <a:latin typeface="Bahnschrift SemiBold Condensed" panose="020B0502040204020203" pitchFamily="34" charset="0"/>
              </a:rPr>
              <a:t>T</a:t>
            </a:r>
            <a:r>
              <a:rPr lang="pl-PL" dirty="0" smtClean="0">
                <a:latin typeface="Bahnschrift SemiBold Condensed" panose="020B0502040204020203" pitchFamily="34" charset="0"/>
              </a:rPr>
              <a:t>echnik ekonomista </a:t>
            </a:r>
          </a:p>
          <a:p>
            <a:pPr marL="457200" lvl="0" indent="-457200">
              <a:buClr>
                <a:schemeClr val="accent1"/>
              </a:buClr>
              <a:buFont typeface="+mj-lt"/>
              <a:buAutoNum type="arabicPeriod"/>
            </a:pPr>
            <a:r>
              <a:rPr lang="pl-PL" dirty="0" smtClean="0">
                <a:latin typeface="Bahnschrift SemiBold Condensed" panose="020B0502040204020203" pitchFamily="34" charset="0"/>
              </a:rPr>
              <a:t> Technik hotelarstwa</a:t>
            </a:r>
          </a:p>
          <a:p>
            <a:pPr marL="457200" lvl="0" indent="-457200">
              <a:buClr>
                <a:schemeClr val="accent1"/>
              </a:buClr>
              <a:buFont typeface="+mj-lt"/>
              <a:buAutoNum type="arabicPeriod"/>
            </a:pPr>
            <a:r>
              <a:rPr lang="pl-PL" dirty="0" smtClean="0">
                <a:latin typeface="Bahnschrift SemiBold Condensed" panose="020B0502040204020203" pitchFamily="34" charset="0"/>
              </a:rPr>
              <a:t> </a:t>
            </a:r>
            <a:r>
              <a:rPr lang="pl-PL" dirty="0">
                <a:latin typeface="Bahnschrift SemiBold Condensed" panose="020B0502040204020203" pitchFamily="34" charset="0"/>
              </a:rPr>
              <a:t>PRZEDMIOTY NAUCZANE W ZAKRESIE ROZSZERZONYM: </a:t>
            </a:r>
          </a:p>
          <a:p>
            <a:pPr marL="457200" lvl="0" indent="-457200">
              <a:buClr>
                <a:schemeClr val="accent1"/>
              </a:buClr>
              <a:buFont typeface="+mj-lt"/>
              <a:buAutoNum type="arabicPeriod"/>
            </a:pPr>
            <a:r>
              <a:rPr lang="pl-PL" dirty="0">
                <a:latin typeface="Bahnschrift SemiBold Condensed" panose="020B0502040204020203" pitchFamily="34" charset="0"/>
              </a:rPr>
              <a:t> </a:t>
            </a:r>
            <a:r>
              <a:rPr lang="pl-PL" dirty="0" smtClean="0">
                <a:latin typeface="Bahnschrift SemiBold Condensed" panose="020B0502040204020203" pitchFamily="34" charset="0"/>
              </a:rPr>
              <a:t>Technik </a:t>
            </a:r>
            <a:r>
              <a:rPr lang="pl-PL" dirty="0">
                <a:latin typeface="Bahnschrift SemiBold Condensed" panose="020B0502040204020203" pitchFamily="34" charset="0"/>
              </a:rPr>
              <a:t>ekonomista –matematyka, geografia/biologia, </a:t>
            </a:r>
          </a:p>
          <a:p>
            <a:pPr marL="457200" lvl="0" indent="-457200">
              <a:buClr>
                <a:schemeClr val="accent1"/>
              </a:buClr>
              <a:buFont typeface="+mj-lt"/>
              <a:buAutoNum type="arabicPeriod"/>
            </a:pPr>
            <a:r>
              <a:rPr lang="pl-PL" dirty="0">
                <a:latin typeface="Bahnschrift SemiBold Condensed" panose="020B0502040204020203" pitchFamily="34" charset="0"/>
              </a:rPr>
              <a:t> T</a:t>
            </a:r>
            <a:r>
              <a:rPr lang="pl-PL" dirty="0" smtClean="0">
                <a:latin typeface="Bahnschrift SemiBold Condensed" panose="020B0502040204020203" pitchFamily="34" charset="0"/>
              </a:rPr>
              <a:t>echnik </a:t>
            </a:r>
            <a:r>
              <a:rPr lang="pl-PL" dirty="0">
                <a:latin typeface="Bahnschrift SemiBold Condensed" panose="020B0502040204020203" pitchFamily="34" charset="0"/>
              </a:rPr>
              <a:t>hotelarstwa-język angielski, geografia/biologia </a:t>
            </a:r>
          </a:p>
          <a:p>
            <a:pPr marL="0" indent="0">
              <a:buClr>
                <a:schemeClr val="accent1"/>
              </a:buClr>
              <a:buNone/>
            </a:pPr>
            <a:r>
              <a:rPr lang="pl-PL" dirty="0">
                <a:latin typeface="Bahnschrift SemiBold Condensed" panose="020B0502040204020203" pitchFamily="34" charset="0"/>
              </a:rPr>
              <a:t>Nauczane języki obce: angielski, niemiecki, francuski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algn="l"/>
            <a:r>
              <a:rPr lang="pl-PL" b="1" dirty="0">
                <a:latin typeface="Bahnschrift SemiBold Condensed" panose="020B0502040204020203" pitchFamily="34" charset="0"/>
              </a:rPr>
              <a:t>Adres</a:t>
            </a:r>
            <a:endParaRPr lang="pl-PL" dirty="0">
              <a:latin typeface="Bahnschrift SemiBold Condensed" panose="020B0502040204020203" pitchFamily="34" charset="0"/>
            </a:endParaRPr>
          </a:p>
          <a:p>
            <a:pPr algn="l"/>
            <a:r>
              <a:rPr lang="pl-PL" dirty="0">
                <a:latin typeface="Bahnschrift SemiBold Condensed" panose="020B0502040204020203" pitchFamily="34" charset="0"/>
              </a:rPr>
              <a:t>ul. Raciborska 3		</a:t>
            </a:r>
            <a:br>
              <a:rPr lang="pl-PL" dirty="0">
                <a:latin typeface="Bahnschrift SemiBold Condensed" panose="020B0502040204020203" pitchFamily="34" charset="0"/>
              </a:rPr>
            </a:br>
            <a:r>
              <a:rPr lang="pl-PL" dirty="0">
                <a:latin typeface="Bahnschrift SemiBold Condensed" panose="020B0502040204020203" pitchFamily="34" charset="0"/>
              </a:rPr>
              <a:t>40-074 Katowice</a:t>
            </a:r>
            <a:br>
              <a:rPr lang="pl-PL" dirty="0">
                <a:latin typeface="Bahnschrift SemiBold Condensed" panose="020B0502040204020203" pitchFamily="34" charset="0"/>
              </a:rPr>
            </a:br>
            <a:r>
              <a:rPr lang="pl-PL" dirty="0">
                <a:latin typeface="Bahnschrift SemiBold Condensed" panose="020B0502040204020203" pitchFamily="34" charset="0"/>
              </a:rPr>
              <a:t>(32) 251 68 </a:t>
            </a:r>
            <a:r>
              <a:rPr lang="pl-PL" dirty="0" smtClean="0">
                <a:latin typeface="Bahnschrift SemiBold Condensed" panose="020B0502040204020203" pitchFamily="34" charset="0"/>
              </a:rPr>
              <a:t>01</a:t>
            </a:r>
          </a:p>
          <a:p>
            <a:pPr algn="l"/>
            <a:r>
              <a:rPr lang="pl-PL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Bahnschrift SemiBold Condensed" panose="020B0502040204020203" pitchFamily="34" charset="0"/>
              </a:rPr>
              <a:t>e-mail: szkola@zse-korfanty.katowice.pl</a:t>
            </a:r>
          </a:p>
          <a:p>
            <a:pPr algn="l"/>
            <a:r>
              <a:rPr lang="pl-PL" dirty="0" smtClean="0">
                <a:latin typeface="Bahnschrift SemiBold Condensed" panose="020B0502040204020203" pitchFamily="34" charset="0"/>
              </a:rPr>
              <a:t>www.zse-korfanty.katowice.pl</a:t>
            </a:r>
            <a:endParaRPr lang="pl-PL" dirty="0">
              <a:latin typeface="Bahnschrift SemiBold Condensed" panose="020B0502040204020203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191" y="1119101"/>
            <a:ext cx="3522517" cy="14090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248261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36266" y="800101"/>
            <a:ext cx="3549121" cy="1111827"/>
          </a:xfrm>
        </p:spPr>
        <p:txBody>
          <a:bodyPr/>
          <a:lstStyle/>
          <a:p>
            <a:r>
              <a:rPr lang="pl-PL" dirty="0" smtClean="0">
                <a:latin typeface="Bahnschrift SemiBold Condensed" panose="020B0502040204020203" pitchFamily="34" charset="0"/>
              </a:rPr>
              <a:t>Szkoła oferuje:</a:t>
            </a:r>
            <a:endParaRPr lang="pl-PL" dirty="0">
              <a:latin typeface="Bahnschrift SemiBold Condensed" panose="020B0502040204020203" pitchFamily="34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536267" y="2452255"/>
            <a:ext cx="3549120" cy="3086099"/>
          </a:xfrm>
        </p:spPr>
        <p:txBody>
          <a:bodyPr>
            <a:normAutofit fontScale="85000" lnSpcReduction="20000"/>
          </a:bodyPr>
          <a:lstStyle/>
          <a:p>
            <a:endParaRPr lang="pl-PL" dirty="0"/>
          </a:p>
          <a:p>
            <a:pPr algn="l"/>
            <a:r>
              <a:rPr lang="pl-PL" u="sng" dirty="0">
                <a:latin typeface="Bahnschrift SemiBold Condensed" panose="020B0502040204020203" pitchFamily="34" charset="0"/>
              </a:rPr>
              <a:t>Osiągnięcia </a:t>
            </a:r>
            <a:r>
              <a:rPr lang="pl-PL" u="sng" dirty="0" smtClean="0">
                <a:latin typeface="Bahnschrift SemiBold Condensed" panose="020B0502040204020203" pitchFamily="34" charset="0"/>
              </a:rPr>
              <a:t>Szkoły:</a:t>
            </a:r>
            <a:endParaRPr lang="pl-PL" u="sng" dirty="0">
              <a:latin typeface="Bahnschrift SemiBold Condensed" panose="020B0502040204020203" pitchFamily="34" charset="0"/>
            </a:endParaRPr>
          </a:p>
          <a:p>
            <a:pPr algn="l"/>
            <a:r>
              <a:rPr lang="pl-PL" dirty="0">
                <a:latin typeface="Bahnschrift SemiBold Condensed" panose="020B0502040204020203" pitchFamily="34" charset="0"/>
              </a:rPr>
              <a:t>2 miejsce w Rankingu Techników Katowice 2020	</a:t>
            </a:r>
          </a:p>
          <a:p>
            <a:pPr algn="l"/>
            <a:r>
              <a:rPr lang="pl-PL" dirty="0">
                <a:latin typeface="Bahnschrift SemiBold Condensed" panose="020B0502040204020203" pitchFamily="34" charset="0"/>
              </a:rPr>
              <a:t>2 miejsce w Rankingu Techników Katowice 2019	</a:t>
            </a:r>
          </a:p>
          <a:p>
            <a:pPr algn="l"/>
            <a:r>
              <a:rPr lang="pl-PL" dirty="0">
                <a:latin typeface="Bahnschrift SemiBold Condensed" panose="020B0502040204020203" pitchFamily="34" charset="0"/>
              </a:rPr>
              <a:t>2 miejsce w Rankingu Techników Katowice 2018</a:t>
            </a:r>
          </a:p>
          <a:p>
            <a:pPr algn="l"/>
            <a:r>
              <a:rPr lang="pl-PL" dirty="0">
                <a:latin typeface="Bahnschrift SemiBold Condensed" panose="020B0502040204020203" pitchFamily="34" charset="0"/>
              </a:rPr>
              <a:t>2 miejsce w Rankingu Techników Matematyka Katowice 2018</a:t>
            </a:r>
          </a:p>
          <a:p>
            <a:pPr algn="l"/>
            <a:r>
              <a:rPr lang="pl-PL" dirty="0">
                <a:latin typeface="Bahnschrift SemiBold Condensed" panose="020B0502040204020203" pitchFamily="34" charset="0"/>
              </a:rPr>
              <a:t>4 miejsce w Rankingu Techników Katowice 2017</a:t>
            </a:r>
          </a:p>
          <a:p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5469851" y="571500"/>
            <a:ext cx="6240990" cy="54586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b="1" dirty="0" smtClean="0">
                <a:latin typeface="Bahnschrift SemiBold Condensed" panose="020B0502040204020203" pitchFamily="34" charset="0"/>
              </a:rPr>
              <a:t>Atuty szkoły:</a:t>
            </a:r>
            <a:endParaRPr lang="pl-PL" dirty="0">
              <a:latin typeface="Bahnschrift SemiBold Condensed" panose="020B0502040204020203" pitchFamily="34" charset="0"/>
            </a:endParaRPr>
          </a:p>
          <a:p>
            <a:pPr lvl="0">
              <a:buClr>
                <a:schemeClr val="tx1"/>
              </a:buClr>
            </a:pPr>
            <a:r>
              <a:rPr lang="pl-PL" dirty="0" smtClean="0">
                <a:latin typeface="Bahnschrift SemiBold Condensed" panose="020B0502040204020203" pitchFamily="34" charset="0"/>
              </a:rPr>
              <a:t> Wysoka </a:t>
            </a:r>
            <a:r>
              <a:rPr lang="pl-PL" dirty="0">
                <a:latin typeface="Bahnschrift SemiBold Condensed" panose="020B0502040204020203" pitchFamily="34" charset="0"/>
              </a:rPr>
              <a:t>zdawalnością egzaminów zawodowych.</a:t>
            </a:r>
          </a:p>
          <a:p>
            <a:pPr lvl="0">
              <a:buClr>
                <a:schemeClr val="tx1"/>
              </a:buClr>
            </a:pPr>
            <a:r>
              <a:rPr lang="pl-PL" dirty="0">
                <a:latin typeface="Bahnschrift SemiBold Condensed" panose="020B0502040204020203" pitchFamily="34" charset="0"/>
              </a:rPr>
              <a:t>Od wielu lat uczniowie są finalistami Ogólnopolskiej Olimpiady Wiedzy Hotelarskiej.</a:t>
            </a:r>
          </a:p>
          <a:p>
            <a:pPr>
              <a:buClr>
                <a:schemeClr val="tx1"/>
              </a:buClr>
            </a:pPr>
            <a:r>
              <a:rPr lang="pl-PL" dirty="0">
                <a:latin typeface="Bahnschrift SemiBold Condensed" panose="020B0502040204020203" pitchFamily="34" charset="0"/>
              </a:rPr>
              <a:t>A</a:t>
            </a:r>
            <a:r>
              <a:rPr lang="pl-PL" dirty="0" smtClean="0">
                <a:latin typeface="Bahnschrift SemiBold Condensed" panose="020B0502040204020203" pitchFamily="34" charset="0"/>
              </a:rPr>
              <a:t>bsolwenci </a:t>
            </a:r>
            <a:r>
              <a:rPr lang="pl-PL" dirty="0">
                <a:latin typeface="Bahnschrift SemiBold Condensed" panose="020B0502040204020203" pitchFamily="34" charset="0"/>
              </a:rPr>
              <a:t>to studenci Uniwersytetu Ekonomicznego, Akademii Wychowania Fizycznego, Uniwersytetu Śląskiego, pracownicy obsługi hotelowej, pracownicy biurowi banków, urzędów, księgowi biur rachunkowych.</a:t>
            </a:r>
          </a:p>
          <a:p>
            <a:pPr lvl="0">
              <a:buClr>
                <a:schemeClr val="tx1"/>
              </a:buClr>
            </a:pPr>
            <a:r>
              <a:rPr lang="pl-PL" dirty="0">
                <a:latin typeface="Bahnschrift SemiBold Condensed" panose="020B0502040204020203" pitchFamily="34" charset="0"/>
              </a:rPr>
              <a:t>Uczniowie mogą uczestniczyć w kursie barmańskim </a:t>
            </a:r>
            <a:r>
              <a:rPr lang="pl-PL" dirty="0" err="1">
                <a:latin typeface="Bahnschrift SemiBold Condensed" panose="020B0502040204020203" pitchFamily="34" charset="0"/>
              </a:rPr>
              <a:t>level</a:t>
            </a:r>
            <a:r>
              <a:rPr lang="pl-PL" dirty="0">
                <a:latin typeface="Bahnschrift SemiBold Condensed" panose="020B0502040204020203" pitchFamily="34" charset="0"/>
              </a:rPr>
              <a:t> A, kursie Barman Junior, w warsztatach </a:t>
            </a:r>
            <a:r>
              <a:rPr lang="pl-PL" dirty="0" err="1">
                <a:latin typeface="Bahnschrift SemiBold Condensed" panose="020B0502040204020203" pitchFamily="34" charset="0"/>
              </a:rPr>
              <a:t>baristycznych</a:t>
            </a:r>
            <a:r>
              <a:rPr lang="pl-PL" dirty="0">
                <a:latin typeface="Bahnschrift SemiBold Condensed" panose="020B0502040204020203" pitchFamily="34" charset="0"/>
              </a:rPr>
              <a:t>. </a:t>
            </a:r>
            <a:endParaRPr lang="pl-PL" dirty="0" smtClean="0">
              <a:latin typeface="Bahnschrift SemiBold Condensed" panose="020B0502040204020203" pitchFamily="34" charset="0"/>
            </a:endParaRPr>
          </a:p>
          <a:p>
            <a:pPr lvl="0">
              <a:buClr>
                <a:schemeClr val="tx1"/>
              </a:buClr>
            </a:pPr>
            <a:r>
              <a:rPr lang="pl-PL" dirty="0" smtClean="0">
                <a:latin typeface="Bahnschrift SemiBold Condensed" panose="020B0502040204020203" pitchFamily="34" charset="0"/>
              </a:rPr>
              <a:t>Uczniowie </a:t>
            </a:r>
            <a:r>
              <a:rPr lang="pl-PL" dirty="0">
                <a:latin typeface="Bahnschrift SemiBold Condensed" panose="020B0502040204020203" pitchFamily="34" charset="0"/>
              </a:rPr>
              <a:t>klas technik ekonomista zdobędą wiedzę z zakresu zarabiania i inwestowania pieniędzy.</a:t>
            </a:r>
          </a:p>
          <a:p>
            <a:pPr lvl="0">
              <a:buClr>
                <a:schemeClr val="tx1"/>
              </a:buClr>
            </a:pPr>
            <a:r>
              <a:rPr lang="pl-PL" dirty="0">
                <a:latin typeface="Bahnschrift SemiBold Condensed" panose="020B0502040204020203" pitchFamily="34" charset="0"/>
              </a:rPr>
              <a:t>W trakcie nauki </a:t>
            </a:r>
            <a:r>
              <a:rPr lang="pl-PL" dirty="0" smtClean="0">
                <a:latin typeface="Bahnschrift SemiBold Condensed" panose="020B0502040204020203" pitchFamily="34" charset="0"/>
              </a:rPr>
              <a:t>organizowane są </a:t>
            </a:r>
            <a:r>
              <a:rPr lang="pl-PL" dirty="0">
                <a:latin typeface="Bahnschrift SemiBold Condensed" panose="020B0502040204020203" pitchFamily="34" charset="0"/>
              </a:rPr>
              <a:t>praktyki zawodowe na promach Unity Line Świnoujście-Ystad, w renomowanych hotelach i w przedsiębiorstwach w Katowicach oraz we Włoszech w ramach programu Erasmus</a:t>
            </a:r>
            <a:r>
              <a:rPr lang="pl-PL" dirty="0"/>
              <a:t>+.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8812097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84311" y="872836"/>
            <a:ext cx="3549121" cy="1787237"/>
          </a:xfrm>
        </p:spPr>
        <p:txBody>
          <a:bodyPr>
            <a:normAutofit fontScale="90000"/>
          </a:bodyPr>
          <a:lstStyle/>
          <a:p>
            <a:r>
              <a:rPr lang="pl-PL" b="1" dirty="0">
                <a:latin typeface="Bahnschrift SemiBold Condensed" panose="020B0502040204020203" pitchFamily="34" charset="0"/>
              </a:rPr>
              <a:t>TECHNIKUM NR 3  Zespołu Szkół Gastronomicznych im. Gustawa Morcinka w Katowicach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262033" y="2763983"/>
            <a:ext cx="6240990" cy="3027218"/>
          </a:xfrm>
        </p:spPr>
        <p:txBody>
          <a:bodyPr/>
          <a:lstStyle/>
          <a:p>
            <a:pPr marL="0" indent="0">
              <a:buNone/>
            </a:pPr>
            <a:r>
              <a:rPr lang="pl-PL" b="1" dirty="0">
                <a:latin typeface="Bahnschrift SemiBold Condensed" panose="020B0502040204020203" pitchFamily="34" charset="0"/>
              </a:rPr>
              <a:t>Kształci w następujących kierunkach:</a:t>
            </a:r>
            <a:endParaRPr lang="pl-PL" dirty="0">
              <a:latin typeface="Bahnschrift SemiBold Condensed" panose="020B0502040204020203" pitchFamily="34" charset="0"/>
            </a:endParaRPr>
          </a:p>
          <a:p>
            <a:pPr marL="457200" indent="-457200">
              <a:buClr>
                <a:schemeClr val="accent1"/>
              </a:buClr>
              <a:buFont typeface="+mj-lt"/>
              <a:buAutoNum type="arabicPeriod"/>
            </a:pPr>
            <a:r>
              <a:rPr lang="pl-PL" dirty="0">
                <a:latin typeface="Bahnschrift SemiBold Condensed" panose="020B0502040204020203" pitchFamily="34" charset="0"/>
              </a:rPr>
              <a:t>T</a:t>
            </a:r>
            <a:r>
              <a:rPr lang="pl-PL" dirty="0" smtClean="0">
                <a:latin typeface="Bahnschrift SemiBold Condensed" panose="020B0502040204020203" pitchFamily="34" charset="0"/>
              </a:rPr>
              <a:t>echnik </a:t>
            </a:r>
            <a:r>
              <a:rPr lang="pl-PL" dirty="0">
                <a:latin typeface="Bahnschrift SemiBold Condensed" panose="020B0502040204020203" pitchFamily="34" charset="0"/>
              </a:rPr>
              <a:t>żywienia i usług gastronomicznych dawny </a:t>
            </a:r>
            <a:r>
              <a:rPr lang="pl-PL" dirty="0" smtClean="0">
                <a:latin typeface="Bahnschrift SemiBold Condensed" panose="020B0502040204020203" pitchFamily="34" charset="0"/>
              </a:rPr>
              <a:t>  KUCHARZ 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rabicPeriod"/>
            </a:pPr>
            <a:r>
              <a:rPr lang="pl-PL" dirty="0" smtClean="0">
                <a:latin typeface="Bahnschrift SemiBold Condensed" panose="020B0502040204020203" pitchFamily="34" charset="0"/>
              </a:rPr>
              <a:t> </a:t>
            </a:r>
            <a:r>
              <a:rPr lang="pl-PL" dirty="0">
                <a:latin typeface="Bahnschrift SemiBold Condensed" panose="020B0502040204020203" pitchFamily="34" charset="0"/>
              </a:rPr>
              <a:t>K</a:t>
            </a:r>
            <a:r>
              <a:rPr lang="pl-PL" dirty="0" smtClean="0">
                <a:latin typeface="Bahnschrift SemiBold Condensed" panose="020B0502040204020203" pitchFamily="34" charset="0"/>
              </a:rPr>
              <a:t>elner </a:t>
            </a:r>
            <a:r>
              <a:rPr lang="pl-PL" dirty="0">
                <a:latin typeface="Bahnschrift SemiBold Condensed" panose="020B0502040204020203" pitchFamily="34" charset="0"/>
              </a:rPr>
              <a:t>	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rabicPeriod"/>
            </a:pPr>
            <a:r>
              <a:rPr lang="pl-PL" dirty="0" smtClean="0">
                <a:latin typeface="Bahnschrift SemiBold Condensed" panose="020B0502040204020203" pitchFamily="34" charset="0"/>
              </a:rPr>
              <a:t> </a:t>
            </a:r>
            <a:r>
              <a:rPr lang="pl-PL" dirty="0">
                <a:latin typeface="Bahnschrift SemiBold Condensed" panose="020B0502040204020203" pitchFamily="34" charset="0"/>
              </a:rPr>
              <a:t>T</a:t>
            </a:r>
            <a:r>
              <a:rPr lang="pl-PL" dirty="0" smtClean="0">
                <a:latin typeface="Bahnschrift SemiBold Condensed" panose="020B0502040204020203" pitchFamily="34" charset="0"/>
              </a:rPr>
              <a:t>echnik </a:t>
            </a:r>
            <a:r>
              <a:rPr lang="pl-PL" dirty="0">
                <a:latin typeface="Bahnschrift SemiBold Condensed" panose="020B0502040204020203" pitchFamily="34" charset="0"/>
              </a:rPr>
              <a:t>eksploatacji portów i terminali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2473036"/>
          </a:xfrm>
        </p:spPr>
        <p:txBody>
          <a:bodyPr/>
          <a:lstStyle/>
          <a:p>
            <a:pPr algn="l"/>
            <a:r>
              <a:rPr lang="pl-PL" dirty="0" smtClean="0">
                <a:latin typeface="Bahnschrift SemiBold Condensed" panose="020B0502040204020203" pitchFamily="34" charset="0"/>
              </a:rPr>
              <a:t>Adres</a:t>
            </a:r>
          </a:p>
          <a:p>
            <a:pPr algn="l"/>
            <a:r>
              <a:rPr lang="pl-PL" dirty="0" smtClean="0">
                <a:latin typeface="Bahnschrift SemiBold Condensed" panose="020B0502040204020203" pitchFamily="34" charset="0"/>
              </a:rPr>
              <a:t>ul</a:t>
            </a:r>
            <a:r>
              <a:rPr lang="pl-PL" dirty="0">
                <a:latin typeface="Bahnschrift SemiBold Condensed" panose="020B0502040204020203" pitchFamily="34" charset="0"/>
              </a:rPr>
              <a:t>. Roździeńska 25		</a:t>
            </a:r>
            <a:br>
              <a:rPr lang="pl-PL" dirty="0">
                <a:latin typeface="Bahnschrift SemiBold Condensed" panose="020B0502040204020203" pitchFamily="34" charset="0"/>
              </a:rPr>
            </a:br>
            <a:r>
              <a:rPr lang="pl-PL" dirty="0">
                <a:latin typeface="Bahnschrift SemiBold Condensed" panose="020B0502040204020203" pitchFamily="34" charset="0"/>
              </a:rPr>
              <a:t>40-382 Katowice</a:t>
            </a:r>
            <a:br>
              <a:rPr lang="pl-PL" dirty="0">
                <a:latin typeface="Bahnschrift SemiBold Condensed" panose="020B0502040204020203" pitchFamily="34" charset="0"/>
              </a:rPr>
            </a:br>
            <a:r>
              <a:rPr lang="pl-PL" dirty="0">
                <a:latin typeface="Bahnschrift SemiBold Condensed" panose="020B0502040204020203" pitchFamily="34" charset="0"/>
              </a:rPr>
              <a:t>tel./fax (32) 256 98 23</a:t>
            </a:r>
            <a:br>
              <a:rPr lang="pl-PL" dirty="0">
                <a:latin typeface="Bahnschrift SemiBold Condensed" panose="020B0502040204020203" pitchFamily="34" charset="0"/>
              </a:rPr>
            </a:br>
            <a:r>
              <a:rPr lang="pl-PL" dirty="0">
                <a:latin typeface="Bahnschrift SemiBold Condensed" panose="020B0502040204020203" pitchFamily="34" charset="0"/>
              </a:rPr>
              <a:t>e-mail </a:t>
            </a:r>
            <a:r>
              <a:rPr lang="pl-PL" dirty="0" smtClean="0">
                <a:latin typeface="Bahnschrift SemiBold Condensed" panose="020B0502040204020203" pitchFamily="34" charset="0"/>
              </a:rPr>
              <a:t>zsgkatowice@wp.pl</a:t>
            </a:r>
          </a:p>
          <a:p>
            <a:pPr algn="l"/>
            <a:r>
              <a:rPr lang="pl-PL" dirty="0" smtClean="0">
                <a:latin typeface="Bahnschrift SemiBold Condensed" panose="020B0502040204020203" pitchFamily="34" charset="0"/>
              </a:rPr>
              <a:t>www.zsgkatowice.strona.pl</a:t>
            </a:r>
            <a:endParaRPr lang="pl-PL" dirty="0">
              <a:latin typeface="Bahnschrift SemiBold Condensed" panose="020B0502040204020203" pitchFamily="34" charset="0"/>
            </a:endParaRPr>
          </a:p>
        </p:txBody>
      </p:sp>
      <p:pic>
        <p:nvPicPr>
          <p:cNvPr id="5" name="Obraz 4" descr="http://zsgkatowice.edu.pl/wp-content/uploads/2017/08/cropped-logo2-1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827" y="575829"/>
            <a:ext cx="2560928" cy="2381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2949464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ksa">
  <a:themeElements>
    <a:clrScheme name="Paralaksa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ksa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ks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TM03457496[[fn=Paralaksa]]</Template>
  <TotalTime>705</TotalTime>
  <Words>1976</Words>
  <Application>Microsoft Office PowerPoint</Application>
  <PresentationFormat>Niestandardowy</PresentationFormat>
  <Paragraphs>317</Paragraphs>
  <Slides>30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1" baseType="lpstr">
      <vt:lpstr>Paralaksa</vt:lpstr>
      <vt:lpstr>Slajd 1</vt:lpstr>
      <vt:lpstr>Dlaczego technikum?</vt:lpstr>
      <vt:lpstr>Technikum NR 1 w Katowickim Centrum Edukacji Zawodowej im. Powstańców Śląskich w Katowicach  </vt:lpstr>
      <vt:lpstr>Oferta szkoły</vt:lpstr>
      <vt:lpstr>TECHNIKUM NR 17 W ŚTZN ( Śląskie Techniczne  Zakłady  Naukowe w Katowicach)</vt:lpstr>
      <vt:lpstr>Oferta szkoły</vt:lpstr>
      <vt:lpstr>TECHNIKUM NR 2 Zespołu Szkół Ekonomicznych im. Wojciecha Korfantego w Katowicach </vt:lpstr>
      <vt:lpstr>Szkoła oferuje:</vt:lpstr>
      <vt:lpstr>TECHNIKUM NR 3  Zespołu Szkół Gastronomicznych im. Gustawa Morcinka w Katowicach </vt:lpstr>
      <vt:lpstr>Osiągnięcia szkoły: </vt:lpstr>
      <vt:lpstr>TECHNIKUM NR 4 IM. POWSTAŃCÓW ŚLĄSKICH W ZSTIO NR 2 </vt:lpstr>
      <vt:lpstr>Zalety szkoły</vt:lpstr>
      <vt:lpstr>TECHNIKUM NR 7 w Zespole Szkół Nr 7 im. Stanisława Mastalerza w Katowicach </vt:lpstr>
      <vt:lpstr>Atuty szkoły: </vt:lpstr>
      <vt:lpstr> Technikum nr 8 im. Obrońców Poczty Polskiej w Gdańsku w Katowicach  </vt:lpstr>
      <vt:lpstr>Atuty szkoły</vt:lpstr>
      <vt:lpstr>Technikum  nr 10 W ZSPS (Zespół Szkół Przemysłu Spożywczego ) w Katowicach  </vt:lpstr>
      <vt:lpstr>Atuty szkoły:</vt:lpstr>
      <vt:lpstr>TECHNIKUM NR 12 W ZSTIO NR 3 (Zespół Szkół Technicznych i Ogólnokształcących nr 3) im. E. Abramowskiego w Katowicach </vt:lpstr>
      <vt:lpstr>Atuty szkoły</vt:lpstr>
      <vt:lpstr>Technikum Nr 15 im. Tomasza Klenczara w Katowicach </vt:lpstr>
      <vt:lpstr>Slajd 22</vt:lpstr>
      <vt:lpstr>Technikum NR 18 w Zespole  Szkół Poligraficzno-Mechanicznych im. Armii Krajowej w Katowicach </vt:lpstr>
      <vt:lpstr>Atuty szkoły:</vt:lpstr>
      <vt:lpstr>Technikum  NR 20 Z Oddziałami Specjalnymi Dla  Niesłyszących  I Słabo  Słyszących  w Zespole Szkół Nr 1 im. gen. Jerzego Ziętka  </vt:lpstr>
      <vt:lpstr>Atuty szkoły: Szkoła posiada monitoring , 3 w pełni wyposażone pracownie fryzjerskie, pracownię mechaniczną, pracownię elektryczną, pracownię dla ogrodników ,dwie pracownie komputerowe do tego w wielofunkcyjne boisko szkolne, salę gimnastyczną , bibliotekę, salę do zapasów oraz siłownię i salę fitness.   </vt:lpstr>
      <vt:lpstr> TECHNIKUM NR 16  w Zespole Szkół nr 2 im. Jarosława Iwaszkiewicza w Katowicach ul. Goetla  </vt:lpstr>
      <vt:lpstr>Technikum Nr14 w Zespole Szkół Zawodowych Nr3 im. Adama Kocura w Katowicach</vt:lpstr>
      <vt:lpstr>Slajd 29</vt:lpstr>
      <vt:lpstr>W opracowaniu informacji korzystano z 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Irzi Raszka</dc:creator>
  <cp:lastModifiedBy>Gabrysia</cp:lastModifiedBy>
  <cp:revision>75</cp:revision>
  <dcterms:created xsi:type="dcterms:W3CDTF">2020-04-23T16:42:22Z</dcterms:created>
  <dcterms:modified xsi:type="dcterms:W3CDTF">2020-04-28T03:27:25Z</dcterms:modified>
</cp:coreProperties>
</file>